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3"/>
  </p:notesMasterIdLst>
  <p:sldIdLst>
    <p:sldId id="256" r:id="rId2"/>
    <p:sldId id="257" r:id="rId3"/>
    <p:sldId id="261" r:id="rId4"/>
    <p:sldId id="258" r:id="rId5"/>
    <p:sldId id="259" r:id="rId6"/>
    <p:sldId id="260" r:id="rId7"/>
    <p:sldId id="262" r:id="rId8"/>
    <p:sldId id="265" r:id="rId9"/>
    <p:sldId id="263" r:id="rId10"/>
    <p:sldId id="272" r:id="rId11"/>
    <p:sldId id="264" r:id="rId12"/>
    <p:sldId id="266" r:id="rId13"/>
    <p:sldId id="268" r:id="rId14"/>
    <p:sldId id="267" r:id="rId15"/>
    <p:sldId id="269" r:id="rId16"/>
    <p:sldId id="270"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0"/>
  </p:normalViewPr>
  <p:slideViewPr>
    <p:cSldViewPr snapToGrid="0">
      <p:cViewPr varScale="1">
        <p:scale>
          <a:sx n="118" d="100"/>
          <a:sy n="118"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219E1-C660-4F26-9D6D-EDD9CD28422E}" type="datetimeFigureOut">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47458-E45F-40DF-9565-EE9E8CF43227}" type="slidenum">
              <a:t>‹#›</a:t>
            </a:fld>
            <a:endParaRPr lang="en-US"/>
          </a:p>
        </p:txBody>
      </p:sp>
    </p:spTree>
    <p:extLst>
      <p:ext uri="{BB962C8B-B14F-4D97-AF65-F5344CB8AC3E}">
        <p14:creationId xmlns:p14="http://schemas.microsoft.com/office/powerpoint/2010/main" val="2529212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can't really show much of the work I did because it is Cadence's intellectual property...but if you're more interested come talk to me</a:t>
            </a:r>
          </a:p>
        </p:txBody>
      </p:sp>
      <p:sp>
        <p:nvSpPr>
          <p:cNvPr id="4" name="Slide Number Placeholder 3"/>
          <p:cNvSpPr>
            <a:spLocks noGrp="1"/>
          </p:cNvSpPr>
          <p:nvPr>
            <p:ph type="sldNum" sz="quarter" idx="5"/>
          </p:nvPr>
        </p:nvSpPr>
        <p:spPr/>
        <p:txBody>
          <a:bodyPr/>
          <a:lstStyle/>
          <a:p>
            <a:fld id="{4C447458-E45F-40DF-9565-EE9E8CF43227}" type="slidenum">
              <a:t>3</a:t>
            </a:fld>
            <a:endParaRPr lang="en-US"/>
          </a:p>
        </p:txBody>
      </p:sp>
    </p:spTree>
    <p:extLst>
      <p:ext uri="{BB962C8B-B14F-4D97-AF65-F5344CB8AC3E}">
        <p14:creationId xmlns:p14="http://schemas.microsoft.com/office/powerpoint/2010/main" val="81910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most common architecture for most computers today is the von Neumann architecture. We interact with the computer through the input and output devices. Mouse, trackpad, and keyboard are examples of input devices. The computer works its internal magic and then outputs data through the output devices. Examples of output devices are displays, speakers, and less often today: speakers. In the von Neumann architecture, program data and instruction data are stored in the same memory location. The Harvard architecture separates storage for instructions and data. The heavy lifting of the computer occurs within the CPU. It is sort of the central brain of the computer. It interprets, processes, and executes instructions. It does mathematical and logical operations to transform data into more usable information output.</a:t>
            </a:r>
          </a:p>
        </p:txBody>
      </p:sp>
      <p:sp>
        <p:nvSpPr>
          <p:cNvPr id="4" name="Slide Number Placeholder 3"/>
          <p:cNvSpPr>
            <a:spLocks noGrp="1"/>
          </p:cNvSpPr>
          <p:nvPr>
            <p:ph type="sldNum" sz="quarter" idx="5"/>
          </p:nvPr>
        </p:nvSpPr>
        <p:spPr/>
        <p:txBody>
          <a:bodyPr/>
          <a:lstStyle/>
          <a:p>
            <a:fld id="{4C447458-E45F-40DF-9565-EE9E8CF43227}" type="slidenum">
              <a:rPr lang="en-US"/>
              <a:t>9</a:t>
            </a:fld>
            <a:endParaRPr lang="en-US"/>
          </a:p>
        </p:txBody>
      </p:sp>
    </p:spTree>
    <p:extLst>
      <p:ext uri="{BB962C8B-B14F-4D97-AF65-F5344CB8AC3E}">
        <p14:creationId xmlns:p14="http://schemas.microsoft.com/office/powerpoint/2010/main" val="109719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they don't exactly think, as we do. They take instructions and execute them in a 4 step process: Fetch, decode, execute, store. Yes, AI is all the rage and it does allow computer to mimic human decision making and generative capabilities. However, it still following an algorithm that is trained on data to produce an output.”</a:t>
            </a:r>
          </a:p>
          <a:p>
            <a:r>
              <a:rPr lang="en-US"/>
              <a:t>Explain the binary system</a:t>
            </a:r>
            <a:endParaRPr lang="en-US">
              <a:ea typeface="Calibri"/>
              <a:cs typeface="Calibri"/>
            </a:endParaRPr>
          </a:p>
        </p:txBody>
      </p:sp>
      <p:sp>
        <p:nvSpPr>
          <p:cNvPr id="4" name="Slide Number Placeholder 3"/>
          <p:cNvSpPr>
            <a:spLocks noGrp="1"/>
          </p:cNvSpPr>
          <p:nvPr>
            <p:ph type="sldNum" sz="quarter" idx="5"/>
          </p:nvPr>
        </p:nvSpPr>
        <p:spPr/>
        <p:txBody>
          <a:bodyPr/>
          <a:lstStyle/>
          <a:p>
            <a:fld id="{4C447458-E45F-40DF-9565-EE9E8CF43227}" type="slidenum">
              <a:rPr lang="en-US"/>
              <a:t>11</a:t>
            </a:fld>
            <a:endParaRPr lang="en-US"/>
          </a:p>
        </p:txBody>
      </p:sp>
    </p:spTree>
    <p:extLst>
      <p:ext uri="{BB962C8B-B14F-4D97-AF65-F5344CB8AC3E}">
        <p14:creationId xmlns:p14="http://schemas.microsoft.com/office/powerpoint/2010/main" val="30513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"Besides being a lucrative career, which is admittedly why some people enter the field, CS is a neat field! </a:t>
            </a:r>
            <a:endParaRPr lang="en-US"/>
          </a:p>
          <a:p>
            <a:r>
              <a:rPr lang="en-US">
                <a:ea typeface="Calibri"/>
                <a:cs typeface="Calibri"/>
              </a:rPr>
              <a:t>Even if software programming isn't your thing, it allows you to branch off into other areas. Theoretical computer scientists take a mathematical twist on traditional CS by studying algorithm development and complexity theory.</a:t>
            </a:r>
            <a:endParaRPr lang="en-US"/>
          </a:p>
        </p:txBody>
      </p:sp>
      <p:sp>
        <p:nvSpPr>
          <p:cNvPr id="4" name="Slide Number Placeholder 3"/>
          <p:cNvSpPr>
            <a:spLocks noGrp="1"/>
          </p:cNvSpPr>
          <p:nvPr>
            <p:ph type="sldNum" sz="quarter" idx="5"/>
          </p:nvPr>
        </p:nvSpPr>
        <p:spPr/>
        <p:txBody>
          <a:bodyPr/>
          <a:lstStyle/>
          <a:p>
            <a:fld id="{4C447458-E45F-40DF-9565-EE9E8CF43227}" type="slidenum">
              <a:rPr lang="en-US"/>
              <a:t>15</a:t>
            </a:fld>
            <a:endParaRPr lang="en-US"/>
          </a:p>
        </p:txBody>
      </p:sp>
    </p:spTree>
    <p:extLst>
      <p:ext uri="{BB962C8B-B14F-4D97-AF65-F5344CB8AC3E}">
        <p14:creationId xmlns:p14="http://schemas.microsoft.com/office/powerpoint/2010/main" val="3611124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Interpreted vs Compiled:</a:t>
            </a:r>
          </a:p>
          <a:p>
            <a:r>
              <a:rPr lang="en-US">
                <a:ea typeface="Calibri"/>
                <a:cs typeface="Calibri"/>
              </a:rPr>
              <a:t>Interpreted languages execute code line by line, compiling the code on the fly each time the program runs. Makes debugging easier because the interpreter generates errors immediately when there's a problem with a line of code.</a:t>
            </a:r>
          </a:p>
          <a:p>
            <a:r>
              <a:rPr lang="en-US">
                <a:ea typeface="Calibri"/>
                <a:cs typeface="Calibri"/>
              </a:rPr>
              <a:t>Compiled languages: entire code is translated into machine language before execution. Compilation only done once</a:t>
            </a:r>
          </a:p>
        </p:txBody>
      </p:sp>
      <p:sp>
        <p:nvSpPr>
          <p:cNvPr id="4" name="Slide Number Placeholder 3"/>
          <p:cNvSpPr>
            <a:spLocks noGrp="1"/>
          </p:cNvSpPr>
          <p:nvPr>
            <p:ph type="sldNum" sz="quarter" idx="5"/>
          </p:nvPr>
        </p:nvSpPr>
        <p:spPr/>
        <p:txBody>
          <a:bodyPr/>
          <a:lstStyle/>
          <a:p>
            <a:fld id="{4C447458-E45F-40DF-9565-EE9E8CF43227}" type="slidenum">
              <a:rPr lang="en-US"/>
              <a:t>19</a:t>
            </a:fld>
            <a:endParaRPr lang="en-US"/>
          </a:p>
        </p:txBody>
      </p:sp>
    </p:spTree>
    <p:extLst>
      <p:ext uri="{BB962C8B-B14F-4D97-AF65-F5344CB8AC3E}">
        <p14:creationId xmlns:p14="http://schemas.microsoft.com/office/powerpoint/2010/main" val="25346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807E39B8-A7CB-4B82-AC0C-44B99F546761}" type="datetimeFigureOut">
              <a:rPr lang="en-US" dirty="0"/>
              <a:t>8/22/24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140398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01742F6F-0846-489A-A4BC-61B476BE2887}" type="datetimeFigureOut">
              <a:rPr lang="en-US" dirty="0"/>
              <a:t>8/22/24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87938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B229DF21-A340-467A-94AB-9502647BB771}" type="datetimeFigureOut">
              <a:rPr lang="en-US" dirty="0"/>
              <a:t>8/22/24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704559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FE7E3940-CA92-4FEE-A698-62CF7BC5AC36}" type="datetimeFigureOut">
              <a:rPr lang="en-US" dirty="0"/>
              <a:t>8/22/24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16230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E33CD641-6C35-45D1-9313-2719E9EA8AD8}" type="datetimeFigureOut">
              <a:rPr lang="en-US" dirty="0"/>
              <a:t>8/22/24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270543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35301268-3A74-4110-8F08-063DFB8BB885}" type="datetimeFigureOut">
              <a:rPr lang="en-US" dirty="0"/>
              <a:t>8/22/24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59078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BF91C1AF-C1FB-48A7-98B4-E595E63F6614}" type="datetimeFigureOut">
              <a:rPr lang="en-US" dirty="0"/>
              <a:t>8/22/24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1343481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97144C44-5F8C-4BEA-BBCE-8694F126DC43}" type="datetimeFigureOut">
              <a:rPr lang="en-US" dirty="0"/>
              <a:t>8/22/24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78072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039E56F9-C8F2-4EF7-8042-704C94FF2795}" type="datetimeFigureOut">
              <a:rPr lang="en-US" dirty="0"/>
              <a:t>8/22/24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421666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4F6932DF-953D-44BD-83F8-5D8DA76EA12A}" type="datetimeFigureOut">
              <a:rPr lang="en-US" dirty="0"/>
              <a:t>8/22/24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97357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52F326D-65F4-4B2F-9A62-9E4BD9402C47}" type="datetimeFigureOut">
              <a:rPr lang="en-US" dirty="0"/>
              <a:t>8/22/24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54894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9B0CB28-85DB-480B-8C99-FD493ACC7120}" type="datetimeFigureOut">
              <a:rPr lang="en-US" dirty="0"/>
              <a:t>8/22/24</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
              </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a:p>
        </p:txBody>
      </p:sp>
    </p:spTree>
    <p:extLst>
      <p:ext uri="{BB962C8B-B14F-4D97-AF65-F5344CB8AC3E}">
        <p14:creationId xmlns:p14="http://schemas.microsoft.com/office/powerpoint/2010/main" val="37304156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lickr.com/photos/132889348@N07/2060715055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onedrive.live.com/edit?id=EB56CB62C1FD8148!90756&amp;resid=EB56CB62C1FD8148!90756&amp;ithint=file%2cdocx&amp;wdo=2&amp;cid=eb56cb62c1fd8148"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CPSC 230: Intro to Computer Science</a:t>
            </a:r>
            <a:br>
              <a:rPr lang="en-US"/>
            </a:br>
            <a:r>
              <a:rPr lang="en-US"/>
              <a:t>Day 1</a:t>
            </a:r>
          </a:p>
        </p:txBody>
      </p:sp>
      <p:sp>
        <p:nvSpPr>
          <p:cNvPr id="3" name="Subtitle 2"/>
          <p:cNvSpPr>
            <a:spLocks noGrp="1"/>
          </p:cNvSpPr>
          <p:nvPr>
            <p:ph type="subTitle" idx="1"/>
          </p:nvPr>
        </p:nvSpPr>
        <p:spPr/>
        <p:txBody>
          <a:bodyPr>
            <a:normAutofit/>
          </a:bodyPr>
          <a:lstStyle/>
          <a:p>
            <a:r>
              <a:rPr lang="en-US" sz="2400"/>
              <a:t>Sam Bernsen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7F27-E6D6-4F49-C0B2-82CBFEF557E9}"/>
              </a:ext>
            </a:extLst>
          </p:cNvPr>
          <p:cNvSpPr>
            <a:spLocks noGrp="1"/>
          </p:cNvSpPr>
          <p:nvPr>
            <p:ph type="title"/>
          </p:nvPr>
        </p:nvSpPr>
        <p:spPr/>
        <p:txBody>
          <a:bodyPr/>
          <a:lstStyle/>
          <a:p>
            <a:r>
              <a:rPr lang="en-US"/>
              <a:t>Basic Computer Components</a:t>
            </a:r>
          </a:p>
        </p:txBody>
      </p:sp>
      <p:sp>
        <p:nvSpPr>
          <p:cNvPr id="3" name="Content Placeholder 2">
            <a:extLst>
              <a:ext uri="{FF2B5EF4-FFF2-40B4-BE49-F238E27FC236}">
                <a16:creationId xmlns:a16="http://schemas.microsoft.com/office/drawing/2014/main" id="{2C427704-E130-9745-9D6F-FA80FE60651A}"/>
              </a:ext>
            </a:extLst>
          </p:cNvPr>
          <p:cNvSpPr>
            <a:spLocks noGrp="1"/>
          </p:cNvSpPr>
          <p:nvPr>
            <p:ph idx="1"/>
          </p:nvPr>
        </p:nvSpPr>
        <p:spPr/>
        <p:txBody>
          <a:bodyPr vert="horz" lIns="91440" tIns="45720" rIns="91440" bIns="45720" rtlCol="0" anchor="t">
            <a:normAutofit/>
          </a:bodyPr>
          <a:lstStyle/>
          <a:p>
            <a:r>
              <a:rPr lang="en-US">
                <a:highlight>
                  <a:srgbClr val="FFFF00"/>
                </a:highlight>
              </a:rPr>
              <a:t>CPU/Processo</a:t>
            </a:r>
            <a:r>
              <a:rPr lang="en-US"/>
              <a:t>r: processes instructions from software</a:t>
            </a:r>
          </a:p>
          <a:p>
            <a:r>
              <a:rPr lang="en-US"/>
              <a:t>Volatile memory</a:t>
            </a:r>
          </a:p>
          <a:p>
            <a:pPr lvl="1">
              <a:buFont typeface="Courier New" panose="020B0604020202020204" pitchFamily="34" charset="0"/>
              <a:buChar char="o"/>
            </a:pPr>
            <a:r>
              <a:rPr lang="en-US">
                <a:highlight>
                  <a:srgbClr val="FFFF00"/>
                </a:highlight>
              </a:rPr>
              <a:t>Main memory</a:t>
            </a:r>
            <a:r>
              <a:rPr lang="en-US"/>
              <a:t>/RAM</a:t>
            </a:r>
          </a:p>
          <a:p>
            <a:r>
              <a:rPr lang="en-US"/>
              <a:t>Non-volatile storage</a:t>
            </a:r>
          </a:p>
          <a:p>
            <a:pPr lvl="1">
              <a:buFont typeface="Courier New" panose="020B0604020202020204" pitchFamily="34" charset="0"/>
              <a:buChar char="o"/>
            </a:pPr>
            <a:r>
              <a:rPr lang="en-US"/>
              <a:t>Hard disk drive</a:t>
            </a:r>
          </a:p>
          <a:p>
            <a:pPr lvl="1">
              <a:buFont typeface="Courier New" panose="020B0604020202020204" pitchFamily="34" charset="0"/>
              <a:buChar char="o"/>
            </a:pPr>
            <a:r>
              <a:rPr lang="en-US"/>
              <a:t>Flash memory (e.g. Solid state drives)</a:t>
            </a:r>
          </a:p>
          <a:p>
            <a:pPr lvl="1">
              <a:buFont typeface="Courier New" panose="020B0604020202020204" pitchFamily="34" charset="0"/>
              <a:buChar char="o"/>
            </a:pPr>
            <a:r>
              <a:rPr lang="en-US"/>
              <a:t>Read only memory</a:t>
            </a:r>
          </a:p>
          <a:p>
            <a:r>
              <a:rPr lang="en-US">
                <a:highlight>
                  <a:srgbClr val="FFFF00"/>
                </a:highlight>
              </a:rPr>
              <a:t>Input/Output</a:t>
            </a:r>
          </a:p>
          <a:p>
            <a:r>
              <a:rPr lang="en-US"/>
              <a:t>Network: communication between computers</a:t>
            </a:r>
          </a:p>
        </p:txBody>
      </p:sp>
      <p:sp>
        <p:nvSpPr>
          <p:cNvPr id="4" name="Date Placeholder 3">
            <a:extLst>
              <a:ext uri="{FF2B5EF4-FFF2-40B4-BE49-F238E27FC236}">
                <a16:creationId xmlns:a16="http://schemas.microsoft.com/office/drawing/2014/main" id="{A0216641-0480-D715-B9BE-C3FFA1F8B698}"/>
              </a:ext>
            </a:extLst>
          </p:cNvPr>
          <p:cNvSpPr>
            <a:spLocks noGrp="1"/>
          </p:cNvSpPr>
          <p:nvPr>
            <p:ph type="dt" sz="half" idx="10"/>
          </p:nvPr>
        </p:nvSpPr>
        <p:spPr/>
        <p:txBody>
          <a:bodyPr/>
          <a:lstStyle/>
          <a:p>
            <a:fld id="{2287CF6D-45C0-42E5-B30D-4560E9507713}" type="datetime1">
              <a:rPr lang="en-US"/>
              <a:t>8/22/24</a:t>
            </a:fld>
            <a:endParaRPr lang="en-US"/>
          </a:p>
        </p:txBody>
      </p:sp>
      <p:sp>
        <p:nvSpPr>
          <p:cNvPr id="5" name="Footer Placeholder 4">
            <a:extLst>
              <a:ext uri="{FF2B5EF4-FFF2-40B4-BE49-F238E27FC236}">
                <a16:creationId xmlns:a16="http://schemas.microsoft.com/office/drawing/2014/main" id="{0C769C4D-8A5B-6E99-E7E5-2EDF9EECDBE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904690B-B50E-6D09-7579-B73F0FBCF470}"/>
              </a:ext>
            </a:extLst>
          </p:cNvPr>
          <p:cNvSpPr>
            <a:spLocks noGrp="1"/>
          </p:cNvSpPr>
          <p:nvPr>
            <p:ph type="sldNum" sz="quarter" idx="12"/>
          </p:nvPr>
        </p:nvSpPr>
        <p:spPr/>
        <p:txBody>
          <a:bodyPr/>
          <a:lstStyle/>
          <a:p>
            <a:fld id="{5E4DE196-8A13-4FF7-A07E-102851959EAB}" type="slidenum">
              <a:rPr lang="en-US" dirty="0"/>
              <a:t>10</a:t>
            </a:fld>
            <a:endParaRPr lang="en-US"/>
          </a:p>
        </p:txBody>
      </p:sp>
    </p:spTree>
    <p:extLst>
      <p:ext uri="{BB962C8B-B14F-4D97-AF65-F5344CB8AC3E}">
        <p14:creationId xmlns:p14="http://schemas.microsoft.com/office/powerpoint/2010/main" val="4253318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9D96B-D90F-F414-CDD5-CC008E2BFC12}"/>
              </a:ext>
            </a:extLst>
          </p:cNvPr>
          <p:cNvSpPr>
            <a:spLocks noGrp="1"/>
          </p:cNvSpPr>
          <p:nvPr>
            <p:ph idx="1"/>
          </p:nvPr>
        </p:nvSpPr>
        <p:spPr>
          <a:xfrm>
            <a:off x="877824" y="1853184"/>
            <a:ext cx="6111748" cy="4526119"/>
          </a:xfrm>
        </p:spPr>
        <p:txBody>
          <a:bodyPr vert="horz" lIns="91440" tIns="45720" rIns="91440" bIns="45720" rtlCol="0" anchor="t">
            <a:normAutofit lnSpcReduction="10000"/>
          </a:bodyPr>
          <a:lstStyle/>
          <a:p>
            <a:r>
              <a:rPr lang="en-US" sz="2800"/>
              <a:t>All about DATA and INSTRUCTIONS</a:t>
            </a:r>
          </a:p>
          <a:p>
            <a:pPr lvl="1"/>
            <a:r>
              <a:rPr lang="en-US" sz="2600">
                <a:highlight>
                  <a:srgbClr val="FFFF00"/>
                </a:highlight>
              </a:rPr>
              <a:t>Tell the computer what data to operate on and what to do with the data</a:t>
            </a:r>
          </a:p>
          <a:p>
            <a:r>
              <a:rPr lang="en-US" sz="2800"/>
              <a:t>Fetch, Decode, Execute, Store (Repeat)</a:t>
            </a:r>
          </a:p>
          <a:p>
            <a:r>
              <a:rPr lang="en-US" sz="2800"/>
              <a:t>Binary: base 2 number system</a:t>
            </a:r>
            <a:endParaRPr lang="en-US"/>
          </a:p>
          <a:p>
            <a:pPr lvl="1">
              <a:buFont typeface="Courier New" panose="020B0604020202020204" pitchFamily="34" charset="0"/>
              <a:buChar char="o"/>
            </a:pPr>
            <a:r>
              <a:rPr lang="en-US" sz="2400"/>
              <a:t>Examples: </a:t>
            </a:r>
          </a:p>
          <a:p>
            <a:pPr lvl="2">
              <a:buFont typeface="Courier New" panose="020B0604020202020204" pitchFamily="34" charset="0"/>
              <a:buChar char="o"/>
            </a:pPr>
            <a:r>
              <a:rPr lang="en-US" sz="2200"/>
              <a:t>3</a:t>
            </a:r>
            <a:r>
              <a:rPr lang="en-US" sz="2200" baseline="-25000"/>
              <a:t>10 </a:t>
            </a:r>
            <a:r>
              <a:rPr lang="en-US" sz="2200"/>
              <a:t> = 11</a:t>
            </a:r>
            <a:r>
              <a:rPr lang="en-US" sz="2200" baseline="-25000"/>
              <a:t>2 </a:t>
            </a:r>
          </a:p>
          <a:p>
            <a:pPr lvl="2">
              <a:buFont typeface="Courier New" panose="020B0604020202020204" pitchFamily="34" charset="0"/>
              <a:buChar char="o"/>
            </a:pPr>
            <a:r>
              <a:rPr lang="en-US" sz="2200"/>
              <a:t>20</a:t>
            </a:r>
            <a:r>
              <a:rPr lang="en-US" sz="2200" baseline="-25000"/>
              <a:t>10 </a:t>
            </a:r>
            <a:r>
              <a:rPr lang="en-US" sz="2200"/>
              <a:t>= 10100</a:t>
            </a:r>
            <a:r>
              <a:rPr lang="en-US" sz="2200" baseline="-25000"/>
              <a:t>2</a:t>
            </a:r>
          </a:p>
          <a:p>
            <a:pPr lvl="2">
              <a:buFont typeface="Courier New" panose="020B0604020202020204" pitchFamily="34" charset="0"/>
              <a:buChar char="o"/>
            </a:pPr>
            <a:endParaRPr lang="en-US" sz="2200"/>
          </a:p>
          <a:p>
            <a:pPr lvl="1">
              <a:buFont typeface="Courier New" panose="020B0604020202020204" pitchFamily="34" charset="0"/>
              <a:buChar char="o"/>
            </a:pPr>
            <a:endParaRPr lang="en-US" sz="2400" baseline="-25000"/>
          </a:p>
          <a:p>
            <a:pPr lvl="2">
              <a:buFont typeface="Wingdings" panose="020B0604020202020204" pitchFamily="34" charset="0"/>
              <a:buChar char="§"/>
            </a:pPr>
            <a:endParaRPr lang="en-US" sz="2000"/>
          </a:p>
        </p:txBody>
      </p:sp>
      <p:sp>
        <p:nvSpPr>
          <p:cNvPr id="4" name="Date Placeholder 3">
            <a:extLst>
              <a:ext uri="{FF2B5EF4-FFF2-40B4-BE49-F238E27FC236}">
                <a16:creationId xmlns:a16="http://schemas.microsoft.com/office/drawing/2014/main" id="{710D6BF3-5DF0-69F4-20EC-46262FC4E6B2}"/>
              </a:ext>
            </a:extLst>
          </p:cNvPr>
          <p:cNvSpPr>
            <a:spLocks noGrp="1"/>
          </p:cNvSpPr>
          <p:nvPr>
            <p:ph type="dt" sz="half" idx="10"/>
          </p:nvPr>
        </p:nvSpPr>
        <p:spPr/>
        <p:txBody>
          <a:bodyPr/>
          <a:lstStyle/>
          <a:p>
            <a:fld id="{B7C2F2C6-317E-42AF-A269-B14887782FBC}" type="datetime1">
              <a:rPr lang="en-US"/>
              <a:t>8/22/24</a:t>
            </a:fld>
            <a:endParaRPr lang="en-US"/>
          </a:p>
        </p:txBody>
      </p:sp>
      <p:sp>
        <p:nvSpPr>
          <p:cNvPr id="5" name="Footer Placeholder 4">
            <a:extLst>
              <a:ext uri="{FF2B5EF4-FFF2-40B4-BE49-F238E27FC236}">
                <a16:creationId xmlns:a16="http://schemas.microsoft.com/office/drawing/2014/main" id="{FABF2540-60B9-74C9-9AC3-A0B941E0EBD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8463684-B1D4-A5A0-AC8F-554048672C0E}"/>
              </a:ext>
            </a:extLst>
          </p:cNvPr>
          <p:cNvSpPr>
            <a:spLocks noGrp="1"/>
          </p:cNvSpPr>
          <p:nvPr>
            <p:ph type="sldNum" sz="quarter" idx="12"/>
          </p:nvPr>
        </p:nvSpPr>
        <p:spPr/>
        <p:txBody>
          <a:bodyPr/>
          <a:lstStyle/>
          <a:p>
            <a:fld id="{5E4DE196-8A13-4FF7-A07E-102851959EAB}" type="slidenum">
              <a:rPr lang="en-US" dirty="0"/>
              <a:t>11</a:t>
            </a:fld>
            <a:endParaRPr lang="en-US"/>
          </a:p>
        </p:txBody>
      </p:sp>
      <p:sp>
        <p:nvSpPr>
          <p:cNvPr id="8" name="Title 1">
            <a:extLst>
              <a:ext uri="{FF2B5EF4-FFF2-40B4-BE49-F238E27FC236}">
                <a16:creationId xmlns:a16="http://schemas.microsoft.com/office/drawing/2014/main" id="{59BE868F-9FD3-75A4-A095-F2003128EFA7}"/>
              </a:ext>
            </a:extLst>
          </p:cNvPr>
          <p:cNvSpPr txBox="1">
            <a:spLocks/>
          </p:cNvSpPr>
          <p:nvPr/>
        </p:nvSpPr>
        <p:spPr>
          <a:xfrm>
            <a:off x="980215" y="244534"/>
            <a:ext cx="10449784" cy="126592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a:t>How Do Computers "Think?"</a:t>
            </a:r>
          </a:p>
        </p:txBody>
      </p:sp>
      <p:pic>
        <p:nvPicPr>
          <p:cNvPr id="2" name="Picture 1" descr="A close up of a computer screen&#10;&#10;Description automatically generated">
            <a:extLst>
              <a:ext uri="{FF2B5EF4-FFF2-40B4-BE49-F238E27FC236}">
                <a16:creationId xmlns:a16="http://schemas.microsoft.com/office/drawing/2014/main" id="{37A1E2B1-D63B-564A-3110-A3A0833E55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65391" y="2195466"/>
            <a:ext cx="4384262" cy="2467069"/>
          </a:xfrm>
          <a:prstGeom prst="rect">
            <a:avLst/>
          </a:prstGeom>
        </p:spPr>
      </p:pic>
      <p:sp>
        <p:nvSpPr>
          <p:cNvPr id="7" name="TextBox 6">
            <a:extLst>
              <a:ext uri="{FF2B5EF4-FFF2-40B4-BE49-F238E27FC236}">
                <a16:creationId xmlns:a16="http://schemas.microsoft.com/office/drawing/2014/main" id="{CA9524E2-1CC7-B8C8-E422-2E2B8EC54A42}"/>
              </a:ext>
            </a:extLst>
          </p:cNvPr>
          <p:cNvSpPr txBox="1"/>
          <p:nvPr/>
        </p:nvSpPr>
        <p:spPr>
          <a:xfrm>
            <a:off x="7465391" y="7699859"/>
            <a:ext cx="4384262" cy="63501"/>
          </a:xfrm>
          <a:prstGeom prst="rect">
            <a:avLst/>
          </a:prstGeom>
        </p:spPr>
        <p:txBody>
          <a:bodyPr>
            <a:normAutofit fontScale="25000" lnSpcReduction="20000"/>
          </a:bodyPr>
          <a:lstStyle/>
          <a:p>
            <a:r>
              <a:rPr lang="en-US"/>
              <a:t>ThePhoto by PhotoAuthor is licensed under CCYYSA.</a:t>
            </a:r>
          </a:p>
        </p:txBody>
      </p:sp>
    </p:spTree>
    <p:extLst>
      <p:ext uri="{BB962C8B-B14F-4D97-AF65-F5344CB8AC3E}">
        <p14:creationId xmlns:p14="http://schemas.microsoft.com/office/powerpoint/2010/main" val="399723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D9DD-58A3-41DF-41F1-4AE521CB0635}"/>
              </a:ext>
            </a:extLst>
          </p:cNvPr>
          <p:cNvSpPr>
            <a:spLocks noGrp="1"/>
          </p:cNvSpPr>
          <p:nvPr>
            <p:ph type="title"/>
          </p:nvPr>
        </p:nvSpPr>
        <p:spPr/>
        <p:txBody>
          <a:bodyPr/>
          <a:lstStyle/>
          <a:p>
            <a:r>
              <a:rPr lang="en-US"/>
              <a:t>What is Programming?</a:t>
            </a:r>
          </a:p>
        </p:txBody>
      </p:sp>
      <p:sp>
        <p:nvSpPr>
          <p:cNvPr id="3" name="Content Placeholder 2">
            <a:extLst>
              <a:ext uri="{FF2B5EF4-FFF2-40B4-BE49-F238E27FC236}">
                <a16:creationId xmlns:a16="http://schemas.microsoft.com/office/drawing/2014/main" id="{83935924-41F9-3BD4-1115-67A277521C34}"/>
              </a:ext>
            </a:extLst>
          </p:cNvPr>
          <p:cNvSpPr>
            <a:spLocks noGrp="1"/>
          </p:cNvSpPr>
          <p:nvPr>
            <p:ph idx="1"/>
          </p:nvPr>
        </p:nvSpPr>
        <p:spPr/>
        <p:txBody>
          <a:bodyPr vert="horz" lIns="91440" tIns="45720" rIns="91440" bIns="45720" rtlCol="0" anchor="t">
            <a:normAutofit/>
          </a:bodyPr>
          <a:lstStyle/>
          <a:p>
            <a:r>
              <a:rPr lang="en-US" sz="2400"/>
              <a:t>Telling the computer what to do</a:t>
            </a:r>
          </a:p>
          <a:p>
            <a:r>
              <a:rPr lang="en-US" sz="2400"/>
              <a:t>A set of instructions</a:t>
            </a:r>
          </a:p>
          <a:p>
            <a:r>
              <a:rPr lang="en-US" sz="2400"/>
              <a:t>Manipulating values in memory</a:t>
            </a:r>
          </a:p>
          <a:p>
            <a:pPr lvl="1">
              <a:buFont typeface="Courier New" panose="020B0604020202020204" pitchFamily="34" charset="0"/>
              <a:buChar char="o"/>
            </a:pPr>
            <a:r>
              <a:rPr lang="en-US" sz="2000"/>
              <a:t>Sent to CPU for processing and output</a:t>
            </a:r>
          </a:p>
          <a:p>
            <a:pPr marL="0" indent="0">
              <a:buNone/>
            </a:pPr>
            <a:endParaRPr lang="en-US" sz="2400"/>
          </a:p>
          <a:p>
            <a:pPr lvl="1">
              <a:buFont typeface="Courier New" panose="020B0604020202020204" pitchFamily="34" charset="0"/>
              <a:buChar char="o"/>
            </a:pPr>
            <a:endParaRPr lang="en-US" sz="2000"/>
          </a:p>
        </p:txBody>
      </p:sp>
      <p:sp>
        <p:nvSpPr>
          <p:cNvPr id="4" name="Date Placeholder 3">
            <a:extLst>
              <a:ext uri="{FF2B5EF4-FFF2-40B4-BE49-F238E27FC236}">
                <a16:creationId xmlns:a16="http://schemas.microsoft.com/office/drawing/2014/main" id="{22EB1EDA-4734-8E26-E4D1-94D7FEEFAC69}"/>
              </a:ext>
            </a:extLst>
          </p:cNvPr>
          <p:cNvSpPr>
            <a:spLocks noGrp="1"/>
          </p:cNvSpPr>
          <p:nvPr>
            <p:ph type="dt" sz="half" idx="10"/>
          </p:nvPr>
        </p:nvSpPr>
        <p:spPr/>
        <p:txBody>
          <a:bodyPr/>
          <a:lstStyle/>
          <a:p>
            <a:fld id="{8106D3A5-3DBA-4345-9DB2-4D3CB460C91D}" type="datetime1">
              <a:rPr lang="en-US"/>
              <a:t>8/22/24</a:t>
            </a:fld>
            <a:endParaRPr lang="en-US"/>
          </a:p>
        </p:txBody>
      </p:sp>
      <p:sp>
        <p:nvSpPr>
          <p:cNvPr id="5" name="Footer Placeholder 4">
            <a:extLst>
              <a:ext uri="{FF2B5EF4-FFF2-40B4-BE49-F238E27FC236}">
                <a16:creationId xmlns:a16="http://schemas.microsoft.com/office/drawing/2014/main" id="{B6E21A09-8CF8-1583-0681-D848E2186D7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DAF05E1-5ED4-2136-587A-FB769929FD02}"/>
              </a:ext>
            </a:extLst>
          </p:cNvPr>
          <p:cNvSpPr>
            <a:spLocks noGrp="1"/>
          </p:cNvSpPr>
          <p:nvPr>
            <p:ph type="sldNum" sz="quarter" idx="12"/>
          </p:nvPr>
        </p:nvSpPr>
        <p:spPr/>
        <p:txBody>
          <a:bodyPr/>
          <a:lstStyle/>
          <a:p>
            <a:fld id="{5E4DE196-8A13-4FF7-A07E-102851959EAB}" type="slidenum">
              <a:rPr lang="en-US" dirty="0"/>
              <a:t>12</a:t>
            </a:fld>
            <a:endParaRPr lang="en-US"/>
          </a:p>
        </p:txBody>
      </p:sp>
    </p:spTree>
    <p:extLst>
      <p:ext uri="{BB962C8B-B14F-4D97-AF65-F5344CB8AC3E}">
        <p14:creationId xmlns:p14="http://schemas.microsoft.com/office/powerpoint/2010/main" val="41630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63CE-47AA-F9C6-7EA5-400D824E5169}"/>
              </a:ext>
            </a:extLst>
          </p:cNvPr>
          <p:cNvSpPr>
            <a:spLocks noGrp="1"/>
          </p:cNvSpPr>
          <p:nvPr>
            <p:ph type="title"/>
          </p:nvPr>
        </p:nvSpPr>
        <p:spPr/>
        <p:txBody>
          <a:bodyPr/>
          <a:lstStyle/>
          <a:p>
            <a:r>
              <a:rPr lang="en-US"/>
              <a:t>Terminology</a:t>
            </a:r>
          </a:p>
        </p:txBody>
      </p:sp>
      <p:sp>
        <p:nvSpPr>
          <p:cNvPr id="3" name="Content Placeholder 2">
            <a:extLst>
              <a:ext uri="{FF2B5EF4-FFF2-40B4-BE49-F238E27FC236}">
                <a16:creationId xmlns:a16="http://schemas.microsoft.com/office/drawing/2014/main" id="{F9381373-0138-4B14-5DEB-CB4D3BD217CE}"/>
              </a:ext>
            </a:extLst>
          </p:cNvPr>
          <p:cNvSpPr>
            <a:spLocks noGrp="1"/>
          </p:cNvSpPr>
          <p:nvPr>
            <p:ph idx="1"/>
          </p:nvPr>
        </p:nvSpPr>
        <p:spPr/>
        <p:txBody>
          <a:bodyPr vert="horz" lIns="91440" tIns="45720" rIns="91440" bIns="45720" rtlCol="0" anchor="t">
            <a:normAutofit fontScale="92500" lnSpcReduction="10000"/>
          </a:bodyPr>
          <a:lstStyle/>
          <a:p>
            <a:r>
              <a:rPr lang="en-US" sz="2000"/>
              <a:t>Computer science: the study of computer and computational systems</a:t>
            </a:r>
          </a:p>
          <a:p>
            <a:pPr lvl="1">
              <a:buFont typeface="Courier New" panose="020B0604020202020204" pitchFamily="34" charset="0"/>
              <a:buChar char="o"/>
            </a:pPr>
            <a:r>
              <a:rPr lang="en-US" sz="1800"/>
              <a:t>Computer scientists design and analyze algorithms to solve problems</a:t>
            </a:r>
          </a:p>
          <a:p>
            <a:r>
              <a:rPr lang="en-US" sz="2000"/>
              <a:t>Code: plain text computer program written in a particular programming language</a:t>
            </a:r>
          </a:p>
          <a:p>
            <a:pPr lvl="1">
              <a:buFont typeface="Courier New" panose="020B0604020202020204" pitchFamily="34" charset="0"/>
              <a:buChar char="o"/>
            </a:pPr>
            <a:r>
              <a:rPr lang="en-US" sz="1800"/>
              <a:t>In our case, we will be using the Python programming language</a:t>
            </a:r>
          </a:p>
          <a:p>
            <a:r>
              <a:rPr lang="en-US" sz="2000"/>
              <a:t>Software: programs, scripts, or applications that run on a computer</a:t>
            </a:r>
          </a:p>
          <a:p>
            <a:pPr lvl="1">
              <a:buFont typeface="Courier New" panose="020B0604020202020204" pitchFamily="34" charset="0"/>
              <a:buChar char="o"/>
            </a:pPr>
            <a:r>
              <a:rPr lang="en-US" sz="1800"/>
              <a:t>Provide instructions of hardware to perform operations</a:t>
            </a:r>
          </a:p>
          <a:p>
            <a:r>
              <a:rPr lang="en-US" sz="2000"/>
              <a:t>Script: a code file designed to execute as a program</a:t>
            </a:r>
          </a:p>
          <a:p>
            <a:r>
              <a:rPr lang="en-US" sz="2000"/>
              <a:t>Programming language: a tool we can use to write these instructions</a:t>
            </a:r>
          </a:p>
          <a:p>
            <a:pPr lvl="1">
              <a:buFont typeface="Courier New" panose="020B0604020202020204" pitchFamily="34" charset="0"/>
              <a:buChar char="o"/>
            </a:pPr>
            <a:r>
              <a:rPr lang="en-US" sz="1800"/>
              <a:t>Allows us to direct the computer's operation without using machine language</a:t>
            </a:r>
          </a:p>
          <a:p>
            <a:pPr lvl="2">
              <a:buFont typeface="Wingdings" panose="020B0604020202020204" pitchFamily="34" charset="0"/>
              <a:buChar char="§"/>
            </a:pPr>
            <a:r>
              <a:rPr lang="en-US" sz="1600"/>
              <a:t>How tedious would that be !?!</a:t>
            </a:r>
          </a:p>
          <a:p>
            <a:endParaRPr lang="en-US"/>
          </a:p>
          <a:p>
            <a:endParaRPr lang="en-US"/>
          </a:p>
        </p:txBody>
      </p:sp>
      <p:sp>
        <p:nvSpPr>
          <p:cNvPr id="4" name="Date Placeholder 3">
            <a:extLst>
              <a:ext uri="{FF2B5EF4-FFF2-40B4-BE49-F238E27FC236}">
                <a16:creationId xmlns:a16="http://schemas.microsoft.com/office/drawing/2014/main" id="{A5BE823B-A627-BF9E-F0EF-D302143A04CF}"/>
              </a:ext>
            </a:extLst>
          </p:cNvPr>
          <p:cNvSpPr>
            <a:spLocks noGrp="1"/>
          </p:cNvSpPr>
          <p:nvPr>
            <p:ph type="dt" sz="half" idx="10"/>
          </p:nvPr>
        </p:nvSpPr>
        <p:spPr/>
        <p:txBody>
          <a:bodyPr/>
          <a:lstStyle/>
          <a:p>
            <a:fld id="{52B2A1A3-4158-40A0-B87D-77B50C186FB4}" type="datetime1">
              <a:rPr lang="en-US"/>
              <a:t>8/22/24</a:t>
            </a:fld>
            <a:endParaRPr lang="en-US"/>
          </a:p>
        </p:txBody>
      </p:sp>
      <p:sp>
        <p:nvSpPr>
          <p:cNvPr id="5" name="Footer Placeholder 4">
            <a:extLst>
              <a:ext uri="{FF2B5EF4-FFF2-40B4-BE49-F238E27FC236}">
                <a16:creationId xmlns:a16="http://schemas.microsoft.com/office/drawing/2014/main" id="{2E523A7B-AD24-2F83-08C0-98B2BA334F8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D324527-EB45-8FF3-0B9D-13B619FE94DA}"/>
              </a:ext>
            </a:extLst>
          </p:cNvPr>
          <p:cNvSpPr>
            <a:spLocks noGrp="1"/>
          </p:cNvSpPr>
          <p:nvPr>
            <p:ph type="sldNum" sz="quarter" idx="12"/>
          </p:nvPr>
        </p:nvSpPr>
        <p:spPr/>
        <p:txBody>
          <a:bodyPr/>
          <a:lstStyle/>
          <a:p>
            <a:fld id="{5E4DE196-8A13-4FF7-A07E-102851959EAB}" type="slidenum">
              <a:rPr lang="en-US" dirty="0"/>
              <a:t>13</a:t>
            </a:fld>
            <a:endParaRPr lang="en-US"/>
          </a:p>
        </p:txBody>
      </p:sp>
    </p:spTree>
    <p:extLst>
      <p:ext uri="{BB962C8B-B14F-4D97-AF65-F5344CB8AC3E}">
        <p14:creationId xmlns:p14="http://schemas.microsoft.com/office/powerpoint/2010/main" val="88963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0C28-10DF-6865-9286-8B03E1CFDBC2}"/>
              </a:ext>
            </a:extLst>
          </p:cNvPr>
          <p:cNvSpPr>
            <a:spLocks noGrp="1"/>
          </p:cNvSpPr>
          <p:nvPr>
            <p:ph type="title"/>
          </p:nvPr>
        </p:nvSpPr>
        <p:spPr>
          <a:xfrm>
            <a:off x="871108" y="93975"/>
            <a:ext cx="10449784" cy="1265928"/>
          </a:xfrm>
        </p:spPr>
        <p:txBody>
          <a:bodyPr/>
          <a:lstStyle/>
          <a:p>
            <a:r>
              <a:rPr lang="en-US"/>
              <a:t>Programming Languages</a:t>
            </a:r>
          </a:p>
        </p:txBody>
      </p:sp>
      <p:sp>
        <p:nvSpPr>
          <p:cNvPr id="3" name="Content Placeholder 2">
            <a:extLst>
              <a:ext uri="{FF2B5EF4-FFF2-40B4-BE49-F238E27FC236}">
                <a16:creationId xmlns:a16="http://schemas.microsoft.com/office/drawing/2014/main" id="{2032CA4B-C101-75B0-71D9-1C84224491BD}"/>
              </a:ext>
            </a:extLst>
          </p:cNvPr>
          <p:cNvSpPr>
            <a:spLocks noGrp="1"/>
          </p:cNvSpPr>
          <p:nvPr>
            <p:ph idx="1"/>
          </p:nvPr>
        </p:nvSpPr>
        <p:spPr/>
        <p:txBody>
          <a:bodyPr vert="horz" lIns="91440" tIns="45720" rIns="91440" bIns="45720" rtlCol="0" anchor="t">
            <a:normAutofit lnSpcReduction="10000"/>
          </a:bodyPr>
          <a:lstStyle/>
          <a:p>
            <a:r>
              <a:rPr lang="en-US"/>
              <a:t>High level languages: easy for humans to read; hard for computer to understand</a:t>
            </a:r>
          </a:p>
          <a:p>
            <a:pPr lvl="1">
              <a:buFont typeface="Courier New" panose="020B0604020202020204" pitchFamily="34" charset="0"/>
              <a:buChar char="o"/>
            </a:pPr>
            <a:r>
              <a:rPr lang="en-US"/>
              <a:t>Python</a:t>
            </a:r>
          </a:p>
          <a:p>
            <a:pPr lvl="1">
              <a:buFont typeface="Courier New" panose="020B0604020202020204" pitchFamily="34" charset="0"/>
              <a:buChar char="o"/>
            </a:pPr>
            <a:r>
              <a:rPr lang="en-US"/>
              <a:t>JavaScript</a:t>
            </a:r>
          </a:p>
          <a:p>
            <a:pPr lvl="1">
              <a:buFont typeface="Courier New" panose="020B0604020202020204" pitchFamily="34" charset="0"/>
              <a:buChar char="o"/>
            </a:pPr>
            <a:r>
              <a:rPr lang="en-US"/>
              <a:t>C++(</a:t>
            </a:r>
            <a:r>
              <a:rPr lang="en-US" err="1"/>
              <a:t>ish</a:t>
            </a:r>
            <a:r>
              <a:rPr lang="en-US"/>
              <a:t>)</a:t>
            </a:r>
          </a:p>
          <a:p>
            <a:r>
              <a:rPr lang="en-US"/>
              <a:t>Low level languages: harder for humans to read, easier for computer to understand (i.e. less steps to compile code into binary)</a:t>
            </a:r>
          </a:p>
          <a:p>
            <a:pPr lvl="1">
              <a:buFont typeface="Courier New" panose="020B0604020202020204" pitchFamily="34" charset="0"/>
              <a:buChar char="o"/>
            </a:pPr>
            <a:r>
              <a:rPr lang="en-US"/>
              <a:t>C</a:t>
            </a:r>
          </a:p>
          <a:p>
            <a:pPr lvl="1">
              <a:buFont typeface="Courier New" panose="020B0604020202020204" pitchFamily="34" charset="0"/>
              <a:buChar char="o"/>
            </a:pPr>
            <a:r>
              <a:rPr lang="en-US"/>
              <a:t>Cobol</a:t>
            </a:r>
          </a:p>
          <a:p>
            <a:pPr lvl="1">
              <a:buFont typeface="Courier New" panose="020B0604020202020204" pitchFamily="34" charset="0"/>
              <a:buChar char="o"/>
            </a:pPr>
            <a:r>
              <a:rPr lang="en-US"/>
              <a:t>Fortran</a:t>
            </a:r>
          </a:p>
          <a:p>
            <a:pPr lvl="1">
              <a:buFont typeface="Courier New" panose="020B0604020202020204" pitchFamily="34" charset="0"/>
              <a:buChar char="o"/>
            </a:pPr>
            <a:r>
              <a:rPr lang="en-US"/>
              <a:t>Assembly</a:t>
            </a:r>
          </a:p>
          <a:p>
            <a:r>
              <a:rPr lang="en-US"/>
              <a:t>Final form of code: binary</a:t>
            </a:r>
          </a:p>
          <a:p>
            <a:pPr lvl="1">
              <a:buFont typeface="Courier New" panose="020B0604020202020204" pitchFamily="34" charset="0"/>
              <a:buChar char="o"/>
            </a:pPr>
            <a:r>
              <a:rPr lang="en-US"/>
              <a:t>All languages eventually get converted to binary for the computer to understand</a:t>
            </a:r>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7DAA7F4A-60BC-4DA0-3FE4-D77F6CA44618}"/>
              </a:ext>
            </a:extLst>
          </p:cNvPr>
          <p:cNvSpPr>
            <a:spLocks noGrp="1"/>
          </p:cNvSpPr>
          <p:nvPr>
            <p:ph type="dt" sz="half" idx="10"/>
          </p:nvPr>
        </p:nvSpPr>
        <p:spPr/>
        <p:txBody>
          <a:bodyPr/>
          <a:lstStyle/>
          <a:p>
            <a:fld id="{763DFAB3-23C0-4E41-BDC5-B662EAC0E68C}" type="datetime1">
              <a:rPr lang="en-US"/>
              <a:t>8/22/24</a:t>
            </a:fld>
            <a:endParaRPr lang="en-US"/>
          </a:p>
        </p:txBody>
      </p:sp>
      <p:sp>
        <p:nvSpPr>
          <p:cNvPr id="5" name="Footer Placeholder 4">
            <a:extLst>
              <a:ext uri="{FF2B5EF4-FFF2-40B4-BE49-F238E27FC236}">
                <a16:creationId xmlns:a16="http://schemas.microsoft.com/office/drawing/2014/main" id="{E47B9AF6-5565-4DCC-1635-270BB6E55ED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65A18F9-E8DB-C405-65F6-1941EE23975E}"/>
              </a:ext>
            </a:extLst>
          </p:cNvPr>
          <p:cNvSpPr>
            <a:spLocks noGrp="1"/>
          </p:cNvSpPr>
          <p:nvPr>
            <p:ph type="sldNum" sz="quarter" idx="12"/>
          </p:nvPr>
        </p:nvSpPr>
        <p:spPr/>
        <p:txBody>
          <a:bodyPr/>
          <a:lstStyle/>
          <a:p>
            <a:fld id="{5E4DE196-8A13-4FF7-A07E-102851959EAB}" type="slidenum">
              <a:rPr lang="en-US" dirty="0"/>
              <a:t>14</a:t>
            </a:fld>
            <a:endParaRPr lang="en-US"/>
          </a:p>
        </p:txBody>
      </p:sp>
      <p:pic>
        <p:nvPicPr>
          <p:cNvPr id="7" name="Picture 6" descr="Python Logo, symbol, meaning, history ...">
            <a:extLst>
              <a:ext uri="{FF2B5EF4-FFF2-40B4-BE49-F238E27FC236}">
                <a16:creationId xmlns:a16="http://schemas.microsoft.com/office/drawing/2014/main" id="{EF034DDB-783E-920A-2E13-616989BDABBE}"/>
              </a:ext>
            </a:extLst>
          </p:cNvPr>
          <p:cNvPicPr>
            <a:picLocks noChangeAspect="1"/>
          </p:cNvPicPr>
          <p:nvPr/>
        </p:nvPicPr>
        <p:blipFill>
          <a:blip r:embed="rId2"/>
          <a:stretch>
            <a:fillRect/>
          </a:stretch>
        </p:blipFill>
        <p:spPr>
          <a:xfrm>
            <a:off x="9276725" y="5622"/>
            <a:ext cx="2357828" cy="1275414"/>
          </a:xfrm>
          <a:prstGeom prst="rect">
            <a:avLst/>
          </a:prstGeom>
        </p:spPr>
      </p:pic>
      <p:pic>
        <p:nvPicPr>
          <p:cNvPr id="8" name="Picture 7" descr="File:C Logo.png - Wikipedia">
            <a:extLst>
              <a:ext uri="{FF2B5EF4-FFF2-40B4-BE49-F238E27FC236}">
                <a16:creationId xmlns:a16="http://schemas.microsoft.com/office/drawing/2014/main" id="{B46208FA-78F6-97C5-0761-6C85B25BA333}"/>
              </a:ext>
            </a:extLst>
          </p:cNvPr>
          <p:cNvPicPr>
            <a:picLocks noChangeAspect="1"/>
          </p:cNvPicPr>
          <p:nvPr/>
        </p:nvPicPr>
        <p:blipFill>
          <a:blip r:embed="rId3"/>
          <a:stretch>
            <a:fillRect/>
          </a:stretch>
        </p:blipFill>
        <p:spPr>
          <a:xfrm>
            <a:off x="9558728" y="1361295"/>
            <a:ext cx="1768841" cy="1999313"/>
          </a:xfrm>
          <a:prstGeom prst="rect">
            <a:avLst/>
          </a:prstGeom>
        </p:spPr>
      </p:pic>
      <p:pic>
        <p:nvPicPr>
          <p:cNvPr id="10" name="Graphic 9" descr="Add Netwide Assembler (NASM) icon · Issue #857 · ryanoasis/nerd-fonts ·  GitHub">
            <a:extLst>
              <a:ext uri="{FF2B5EF4-FFF2-40B4-BE49-F238E27FC236}">
                <a16:creationId xmlns:a16="http://schemas.microsoft.com/office/drawing/2014/main" id="{0245AD07-6EE4-894A-75C5-A921A3CFA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1548" y="3762649"/>
            <a:ext cx="2743200" cy="2743200"/>
          </a:xfrm>
          <a:prstGeom prst="rect">
            <a:avLst/>
          </a:prstGeom>
        </p:spPr>
      </p:pic>
    </p:spTree>
    <p:extLst>
      <p:ext uri="{BB962C8B-B14F-4D97-AF65-F5344CB8AC3E}">
        <p14:creationId xmlns:p14="http://schemas.microsoft.com/office/powerpoint/2010/main" val="4116870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3E23-943F-FC9D-D767-84A180988AA1}"/>
              </a:ext>
            </a:extLst>
          </p:cNvPr>
          <p:cNvSpPr>
            <a:spLocks noGrp="1"/>
          </p:cNvSpPr>
          <p:nvPr>
            <p:ph type="title"/>
          </p:nvPr>
        </p:nvSpPr>
        <p:spPr/>
        <p:txBody>
          <a:bodyPr/>
          <a:lstStyle/>
          <a:p>
            <a:r>
              <a:rPr lang="en-US"/>
              <a:t>Why is CS Important?</a:t>
            </a:r>
          </a:p>
        </p:txBody>
      </p:sp>
      <p:sp>
        <p:nvSpPr>
          <p:cNvPr id="3" name="Content Placeholder 2">
            <a:extLst>
              <a:ext uri="{FF2B5EF4-FFF2-40B4-BE49-F238E27FC236}">
                <a16:creationId xmlns:a16="http://schemas.microsoft.com/office/drawing/2014/main" id="{952B4769-2318-3C49-F4DC-F4AAE9D03221}"/>
              </a:ext>
            </a:extLst>
          </p:cNvPr>
          <p:cNvSpPr>
            <a:spLocks noGrp="1"/>
          </p:cNvSpPr>
          <p:nvPr>
            <p:ph idx="1"/>
          </p:nvPr>
        </p:nvSpPr>
        <p:spPr/>
        <p:txBody>
          <a:bodyPr vert="horz" lIns="91440" tIns="45720" rIns="91440" bIns="45720" rtlCol="0" anchor="t">
            <a:normAutofit/>
          </a:bodyPr>
          <a:lstStyle/>
          <a:p>
            <a:r>
              <a:rPr lang="en-US"/>
              <a:t>So many industries rely on it!</a:t>
            </a:r>
          </a:p>
          <a:p>
            <a:pPr lvl="1">
              <a:buFont typeface="Courier New" panose="020B0604020202020204" pitchFamily="34" charset="0"/>
              <a:buChar char="o"/>
            </a:pPr>
            <a:r>
              <a:rPr lang="en-US"/>
              <a:t>Finance, transportation, semiconductor industry, healthcare, entertainment, meteorology, education, etc.</a:t>
            </a:r>
          </a:p>
          <a:p>
            <a:r>
              <a:rPr lang="en-US"/>
              <a:t>Connected world requires reliable computing and software</a:t>
            </a:r>
          </a:p>
          <a:p>
            <a:r>
              <a:rPr lang="en-US"/>
              <a:t>Computers without well optimized software are much less effective</a:t>
            </a:r>
          </a:p>
          <a:p>
            <a:r>
              <a:rPr lang="en-US"/>
              <a:t>Who doesn't use a computer on a daily basis?</a:t>
            </a:r>
          </a:p>
        </p:txBody>
      </p:sp>
      <p:sp>
        <p:nvSpPr>
          <p:cNvPr id="4" name="Date Placeholder 3">
            <a:extLst>
              <a:ext uri="{FF2B5EF4-FFF2-40B4-BE49-F238E27FC236}">
                <a16:creationId xmlns:a16="http://schemas.microsoft.com/office/drawing/2014/main" id="{331361A4-7266-577F-D7DA-FAA8B3CB3C7C}"/>
              </a:ext>
            </a:extLst>
          </p:cNvPr>
          <p:cNvSpPr>
            <a:spLocks noGrp="1"/>
          </p:cNvSpPr>
          <p:nvPr>
            <p:ph type="dt" sz="half" idx="10"/>
          </p:nvPr>
        </p:nvSpPr>
        <p:spPr/>
        <p:txBody>
          <a:bodyPr/>
          <a:lstStyle/>
          <a:p>
            <a:fld id="{419220E8-6D5B-4F21-A81D-F51A928EE7FA}" type="datetime1">
              <a:rPr lang="en-US"/>
              <a:t>8/22/24</a:t>
            </a:fld>
            <a:endParaRPr lang="en-US"/>
          </a:p>
        </p:txBody>
      </p:sp>
      <p:sp>
        <p:nvSpPr>
          <p:cNvPr id="5" name="Footer Placeholder 4">
            <a:extLst>
              <a:ext uri="{FF2B5EF4-FFF2-40B4-BE49-F238E27FC236}">
                <a16:creationId xmlns:a16="http://schemas.microsoft.com/office/drawing/2014/main" id="{A253A51E-E40A-C4A1-910C-C625B01F0AF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28736E3-09B9-3046-D7CE-0FD02DC93ECB}"/>
              </a:ext>
            </a:extLst>
          </p:cNvPr>
          <p:cNvSpPr>
            <a:spLocks noGrp="1"/>
          </p:cNvSpPr>
          <p:nvPr>
            <p:ph type="sldNum" sz="quarter" idx="12"/>
          </p:nvPr>
        </p:nvSpPr>
        <p:spPr/>
        <p:txBody>
          <a:bodyPr/>
          <a:lstStyle/>
          <a:p>
            <a:fld id="{5E4DE196-8A13-4FF7-A07E-102851959EAB}" type="slidenum">
              <a:rPr lang="en-US" dirty="0"/>
              <a:t>15</a:t>
            </a:fld>
            <a:endParaRPr lang="en-US"/>
          </a:p>
        </p:txBody>
      </p:sp>
    </p:spTree>
    <p:extLst>
      <p:ext uri="{BB962C8B-B14F-4D97-AF65-F5344CB8AC3E}">
        <p14:creationId xmlns:p14="http://schemas.microsoft.com/office/powerpoint/2010/main" val="2297958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DAAC-A21C-108E-6B1F-2D53880962EF}"/>
              </a:ext>
            </a:extLst>
          </p:cNvPr>
          <p:cNvSpPr>
            <a:spLocks noGrp="1"/>
          </p:cNvSpPr>
          <p:nvPr>
            <p:ph type="title"/>
          </p:nvPr>
        </p:nvSpPr>
        <p:spPr>
          <a:xfrm>
            <a:off x="871108" y="2163731"/>
            <a:ext cx="10449784" cy="1265928"/>
          </a:xfrm>
        </p:spPr>
        <p:txBody>
          <a:bodyPr>
            <a:normAutofit/>
          </a:bodyPr>
          <a:lstStyle/>
          <a:p>
            <a:pPr algn="ctr"/>
            <a:r>
              <a:rPr lang="en-US" sz="4000"/>
              <a:t>Cool Application: Short Demo</a:t>
            </a:r>
          </a:p>
        </p:txBody>
      </p:sp>
      <p:sp>
        <p:nvSpPr>
          <p:cNvPr id="3" name="Date Placeholder 2">
            <a:extLst>
              <a:ext uri="{FF2B5EF4-FFF2-40B4-BE49-F238E27FC236}">
                <a16:creationId xmlns:a16="http://schemas.microsoft.com/office/drawing/2014/main" id="{0CDFF690-C215-C446-ED3F-3D85F0229EEB}"/>
              </a:ext>
            </a:extLst>
          </p:cNvPr>
          <p:cNvSpPr>
            <a:spLocks noGrp="1"/>
          </p:cNvSpPr>
          <p:nvPr>
            <p:ph type="dt" sz="half" idx="10"/>
          </p:nvPr>
        </p:nvSpPr>
        <p:spPr/>
        <p:txBody>
          <a:bodyPr/>
          <a:lstStyle/>
          <a:p>
            <a:fld id="{98536698-91E3-4CE5-919C-E062C676DA7E}" type="datetime1">
              <a:rPr lang="en-US"/>
              <a:t>8/22/24</a:t>
            </a:fld>
            <a:endParaRPr lang="en-US"/>
          </a:p>
        </p:txBody>
      </p:sp>
      <p:sp>
        <p:nvSpPr>
          <p:cNvPr id="4" name="Footer Placeholder 3">
            <a:extLst>
              <a:ext uri="{FF2B5EF4-FFF2-40B4-BE49-F238E27FC236}">
                <a16:creationId xmlns:a16="http://schemas.microsoft.com/office/drawing/2014/main" id="{F1722E3B-1FE6-0DED-1F0C-FF7D5D22E8A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4F23061-C84D-37BF-7BC4-18ABAC11A8E2}"/>
              </a:ext>
            </a:extLst>
          </p:cNvPr>
          <p:cNvSpPr>
            <a:spLocks noGrp="1"/>
          </p:cNvSpPr>
          <p:nvPr>
            <p:ph type="sldNum" sz="quarter" idx="12"/>
          </p:nvPr>
        </p:nvSpPr>
        <p:spPr/>
        <p:txBody>
          <a:bodyPr/>
          <a:lstStyle/>
          <a:p>
            <a:fld id="{5E4DE196-8A13-4FF7-A07E-102851959EAB}" type="slidenum">
              <a:rPr lang="en-US" dirty="0"/>
              <a:t>16</a:t>
            </a:fld>
            <a:endParaRPr lang="en-US"/>
          </a:p>
        </p:txBody>
      </p:sp>
    </p:spTree>
    <p:extLst>
      <p:ext uri="{BB962C8B-B14F-4D97-AF65-F5344CB8AC3E}">
        <p14:creationId xmlns:p14="http://schemas.microsoft.com/office/powerpoint/2010/main" val="317751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88BF6-6A92-3EAB-0901-3E1BFC446AAB}"/>
              </a:ext>
            </a:extLst>
          </p:cNvPr>
          <p:cNvSpPr>
            <a:spLocks noGrp="1"/>
          </p:cNvSpPr>
          <p:nvPr>
            <p:ph type="ctrTitle"/>
          </p:nvPr>
        </p:nvSpPr>
        <p:spPr/>
        <p:txBody>
          <a:bodyPr/>
          <a:lstStyle/>
          <a:p>
            <a:r>
              <a:rPr lang="en-US"/>
              <a:t>Day 3: Python Introduction &amp; Environment Setup</a:t>
            </a:r>
          </a:p>
        </p:txBody>
      </p:sp>
      <p:sp>
        <p:nvSpPr>
          <p:cNvPr id="3" name="Subtitle 2">
            <a:extLst>
              <a:ext uri="{FF2B5EF4-FFF2-40B4-BE49-F238E27FC236}">
                <a16:creationId xmlns:a16="http://schemas.microsoft.com/office/drawing/2014/main" id="{841B4FC0-95CF-A940-E904-651B3EB6D138}"/>
              </a:ext>
            </a:extLst>
          </p:cNvPr>
          <p:cNvSpPr>
            <a:spLocks noGrp="1"/>
          </p:cNvSpPr>
          <p:nvPr>
            <p:ph type="subTitle" idx="1"/>
          </p:nvPr>
        </p:nvSpPr>
        <p:spPr/>
        <p:txBody>
          <a:bodyPr/>
          <a:lstStyle/>
          <a:p>
            <a:r>
              <a:rPr lang="en-US"/>
              <a:t>Why Python?</a:t>
            </a:r>
          </a:p>
          <a:p>
            <a:r>
              <a:rPr lang="en-US"/>
              <a:t>The power of python</a:t>
            </a:r>
          </a:p>
        </p:txBody>
      </p:sp>
      <p:sp>
        <p:nvSpPr>
          <p:cNvPr id="4" name="Date Placeholder 3">
            <a:extLst>
              <a:ext uri="{FF2B5EF4-FFF2-40B4-BE49-F238E27FC236}">
                <a16:creationId xmlns:a16="http://schemas.microsoft.com/office/drawing/2014/main" id="{AB7C5AE3-1753-C1F3-EB9C-CD342ACBB4C8}"/>
              </a:ext>
            </a:extLst>
          </p:cNvPr>
          <p:cNvSpPr>
            <a:spLocks noGrp="1"/>
          </p:cNvSpPr>
          <p:nvPr>
            <p:ph type="dt" sz="half" idx="10"/>
          </p:nvPr>
        </p:nvSpPr>
        <p:spPr/>
        <p:txBody>
          <a:bodyPr/>
          <a:lstStyle/>
          <a:p>
            <a:fld id="{97235EFA-D901-41E1-BD4E-4955C530DF15}" type="datetime1">
              <a:rPr lang="en-US"/>
              <a:t>8/22/24</a:t>
            </a:fld>
            <a:endParaRPr lang="en-US"/>
          </a:p>
        </p:txBody>
      </p:sp>
      <p:sp>
        <p:nvSpPr>
          <p:cNvPr id="5" name="Footer Placeholder 4">
            <a:extLst>
              <a:ext uri="{FF2B5EF4-FFF2-40B4-BE49-F238E27FC236}">
                <a16:creationId xmlns:a16="http://schemas.microsoft.com/office/drawing/2014/main" id="{7EF081BA-9858-8581-C836-25C7F0F6614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BE94FAC-0856-A9D9-C139-912B8B0E958E}"/>
              </a:ext>
            </a:extLst>
          </p:cNvPr>
          <p:cNvSpPr>
            <a:spLocks noGrp="1"/>
          </p:cNvSpPr>
          <p:nvPr>
            <p:ph type="sldNum" sz="quarter" idx="12"/>
          </p:nvPr>
        </p:nvSpPr>
        <p:spPr/>
        <p:txBody>
          <a:bodyPr/>
          <a:lstStyle/>
          <a:p>
            <a:fld id="{5E4DE196-8A13-4FF7-A07E-102851959EAB}" type="slidenum">
              <a:rPr lang="en-US" dirty="0"/>
              <a:t>17</a:t>
            </a:fld>
            <a:endParaRPr lang="en-US"/>
          </a:p>
        </p:txBody>
      </p:sp>
    </p:spTree>
    <p:extLst>
      <p:ext uri="{BB962C8B-B14F-4D97-AF65-F5344CB8AC3E}">
        <p14:creationId xmlns:p14="http://schemas.microsoft.com/office/powerpoint/2010/main" val="250161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6556-67D9-7E19-02A8-F4A15938F441}"/>
              </a:ext>
            </a:extLst>
          </p:cNvPr>
          <p:cNvSpPr>
            <a:spLocks noGrp="1"/>
          </p:cNvSpPr>
          <p:nvPr>
            <p:ph type="title"/>
          </p:nvPr>
        </p:nvSpPr>
        <p:spPr/>
        <p:txBody>
          <a:bodyPr/>
          <a:lstStyle/>
          <a:p>
            <a:r>
              <a:rPr lang="en-US"/>
              <a:t>Why Python?</a:t>
            </a:r>
          </a:p>
        </p:txBody>
      </p:sp>
      <p:sp>
        <p:nvSpPr>
          <p:cNvPr id="3" name="Content Placeholder 2">
            <a:extLst>
              <a:ext uri="{FF2B5EF4-FFF2-40B4-BE49-F238E27FC236}">
                <a16:creationId xmlns:a16="http://schemas.microsoft.com/office/drawing/2014/main" id="{EC7B3D09-6943-DA12-0260-D8294B99791B}"/>
              </a:ext>
            </a:extLst>
          </p:cNvPr>
          <p:cNvSpPr>
            <a:spLocks noGrp="1"/>
          </p:cNvSpPr>
          <p:nvPr>
            <p:ph idx="1"/>
          </p:nvPr>
        </p:nvSpPr>
        <p:spPr/>
        <p:txBody>
          <a:bodyPr vert="horz" lIns="91440" tIns="45720" rIns="91440" bIns="45720" rtlCol="0" anchor="t">
            <a:normAutofit/>
          </a:bodyPr>
          <a:lstStyle/>
          <a:p>
            <a:r>
              <a:rPr lang="en-US"/>
              <a:t>Conceived in the late 80s by Guido van Rossum</a:t>
            </a:r>
          </a:p>
          <a:p>
            <a:r>
              <a:rPr lang="en-US"/>
              <a:t>Named after Monty Python</a:t>
            </a:r>
          </a:p>
          <a:p>
            <a:r>
              <a:rPr lang="en-US"/>
              <a:t>Python 3.0 released in 2008</a:t>
            </a:r>
          </a:p>
          <a:p>
            <a:r>
              <a:rPr lang="en-US"/>
              <a:t>General purpose and high-level</a:t>
            </a:r>
          </a:p>
          <a:p>
            <a:pPr lvl="1">
              <a:buFont typeface="Courier New" panose="020B0604020202020204" pitchFamily="34" charset="0"/>
              <a:buChar char="o"/>
            </a:pPr>
            <a:r>
              <a:rPr lang="en-US"/>
              <a:t>Easier to understand for new programmers</a:t>
            </a:r>
          </a:p>
          <a:p>
            <a:pPr lvl="1">
              <a:buFont typeface="Courier New" panose="020B0604020202020204" pitchFamily="34" charset="0"/>
              <a:buChar char="o"/>
            </a:pPr>
            <a:r>
              <a:rPr lang="en-US"/>
              <a:t>Closer to pseudo-code</a:t>
            </a:r>
          </a:p>
          <a:p>
            <a:r>
              <a:rPr lang="en-US"/>
              <a:t>FREE and open source</a:t>
            </a:r>
          </a:p>
          <a:p>
            <a:r>
              <a:rPr lang="en-US"/>
              <a:t>Loosely typed: implicit data type inference</a:t>
            </a:r>
          </a:p>
          <a:p>
            <a:pPr marL="228600"/>
            <a:endParaRPr lang="en-US"/>
          </a:p>
        </p:txBody>
      </p:sp>
      <p:sp>
        <p:nvSpPr>
          <p:cNvPr id="4" name="Date Placeholder 3">
            <a:extLst>
              <a:ext uri="{FF2B5EF4-FFF2-40B4-BE49-F238E27FC236}">
                <a16:creationId xmlns:a16="http://schemas.microsoft.com/office/drawing/2014/main" id="{C6826804-3CF3-80E0-3CD7-0574B735927A}"/>
              </a:ext>
            </a:extLst>
          </p:cNvPr>
          <p:cNvSpPr>
            <a:spLocks noGrp="1"/>
          </p:cNvSpPr>
          <p:nvPr>
            <p:ph type="dt" sz="half" idx="10"/>
          </p:nvPr>
        </p:nvSpPr>
        <p:spPr/>
        <p:txBody>
          <a:bodyPr/>
          <a:lstStyle/>
          <a:p>
            <a:fld id="{E75DA52E-A2F7-4F7C-9805-4576DE03293F}" type="datetime1">
              <a:rPr lang="en-US"/>
              <a:t>8/22/24</a:t>
            </a:fld>
            <a:endParaRPr lang="en-US"/>
          </a:p>
        </p:txBody>
      </p:sp>
      <p:sp>
        <p:nvSpPr>
          <p:cNvPr id="5" name="Footer Placeholder 4">
            <a:extLst>
              <a:ext uri="{FF2B5EF4-FFF2-40B4-BE49-F238E27FC236}">
                <a16:creationId xmlns:a16="http://schemas.microsoft.com/office/drawing/2014/main" id="{11CC3B2C-7A9E-EDC6-A68A-A6D2E691584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50F5F9C-05F0-1B36-79C9-EAC0F4ACECD6}"/>
              </a:ext>
            </a:extLst>
          </p:cNvPr>
          <p:cNvSpPr>
            <a:spLocks noGrp="1"/>
          </p:cNvSpPr>
          <p:nvPr>
            <p:ph type="sldNum" sz="quarter" idx="12"/>
          </p:nvPr>
        </p:nvSpPr>
        <p:spPr/>
        <p:txBody>
          <a:bodyPr/>
          <a:lstStyle/>
          <a:p>
            <a:fld id="{5E4DE196-8A13-4FF7-A07E-102851959EAB}" type="slidenum">
              <a:rPr lang="en-US" dirty="0"/>
              <a:t>18</a:t>
            </a:fld>
            <a:endParaRPr lang="en-US"/>
          </a:p>
        </p:txBody>
      </p:sp>
      <p:sp>
        <p:nvSpPr>
          <p:cNvPr id="7" name="TextBox 6">
            <a:extLst>
              <a:ext uri="{FF2B5EF4-FFF2-40B4-BE49-F238E27FC236}">
                <a16:creationId xmlns:a16="http://schemas.microsoft.com/office/drawing/2014/main" id="{360B86CC-78BD-03D5-CF84-ADE91FC1430B}"/>
              </a:ext>
            </a:extLst>
          </p:cNvPr>
          <p:cNvSpPr txBox="1"/>
          <p:nvPr/>
        </p:nvSpPr>
        <p:spPr>
          <a:xfrm>
            <a:off x="6087831" y="2696650"/>
            <a:ext cx="553680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Loosely typed:</a:t>
            </a:r>
          </a:p>
          <a:p>
            <a:r>
              <a:rPr lang="en-US" i="1"/>
              <a:t>a = 5</a:t>
            </a:r>
            <a:endParaRPr lang="en-US"/>
          </a:p>
          <a:p>
            <a:endParaRPr lang="en-US" i="1"/>
          </a:p>
          <a:p>
            <a:r>
              <a:rPr lang="en-US" err="1"/>
              <a:t>v.s</a:t>
            </a:r>
            <a:r>
              <a:rPr lang="en-US"/>
              <a:t>.</a:t>
            </a:r>
          </a:p>
          <a:p>
            <a:endParaRPr lang="en-US"/>
          </a:p>
          <a:p>
            <a:r>
              <a:rPr lang="en-US"/>
              <a:t>Strongly typed:</a:t>
            </a:r>
          </a:p>
          <a:p>
            <a:r>
              <a:rPr lang="en-US" i="1"/>
              <a:t>int a = 5</a:t>
            </a:r>
          </a:p>
        </p:txBody>
      </p:sp>
    </p:spTree>
    <p:extLst>
      <p:ext uri="{BB962C8B-B14F-4D97-AF65-F5344CB8AC3E}">
        <p14:creationId xmlns:p14="http://schemas.microsoft.com/office/powerpoint/2010/main" val="150478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3E26-4181-82C7-7020-7ABC64DBC940}"/>
              </a:ext>
            </a:extLst>
          </p:cNvPr>
          <p:cNvSpPr>
            <a:spLocks noGrp="1"/>
          </p:cNvSpPr>
          <p:nvPr>
            <p:ph type="title"/>
          </p:nvPr>
        </p:nvSpPr>
        <p:spPr/>
        <p:txBody>
          <a:bodyPr/>
          <a:lstStyle/>
          <a:p>
            <a:r>
              <a:rPr lang="en-US"/>
              <a:t>The Power of Python</a:t>
            </a:r>
          </a:p>
        </p:txBody>
      </p:sp>
      <p:sp>
        <p:nvSpPr>
          <p:cNvPr id="3" name="Content Placeholder 2">
            <a:extLst>
              <a:ext uri="{FF2B5EF4-FFF2-40B4-BE49-F238E27FC236}">
                <a16:creationId xmlns:a16="http://schemas.microsoft.com/office/drawing/2014/main" id="{4C06388F-0ACD-D8FE-71D9-8DBD500BB31C}"/>
              </a:ext>
            </a:extLst>
          </p:cNvPr>
          <p:cNvSpPr>
            <a:spLocks noGrp="1"/>
          </p:cNvSpPr>
          <p:nvPr>
            <p:ph idx="1"/>
          </p:nvPr>
        </p:nvSpPr>
        <p:spPr/>
        <p:txBody>
          <a:bodyPr vert="horz" lIns="91440" tIns="45720" rIns="91440" bIns="45720" rtlCol="0" anchor="t">
            <a:normAutofit/>
          </a:bodyPr>
          <a:lstStyle/>
          <a:p>
            <a:r>
              <a:rPr lang="en-US" sz="2000" dirty="0"/>
              <a:t>Language most similar to English</a:t>
            </a:r>
          </a:p>
          <a:p>
            <a:r>
              <a:rPr lang="en-US" sz="2000" dirty="0">
                <a:highlight>
                  <a:srgbClr val="FFFF00"/>
                </a:highlight>
              </a:rPr>
              <a:t>Interpreted</a:t>
            </a:r>
            <a:r>
              <a:rPr lang="en-US" sz="2000" dirty="0"/>
              <a:t>, not compiled</a:t>
            </a:r>
          </a:p>
          <a:p>
            <a:pPr lvl="1">
              <a:buFont typeface="Courier New" panose="020B0604020202020204" pitchFamily="34" charset="0"/>
              <a:buChar char="o"/>
            </a:pPr>
            <a:r>
              <a:rPr lang="en-US" sz="1800" dirty="0"/>
              <a:t>No need to explicitly invoke a compiler</a:t>
            </a:r>
          </a:p>
          <a:p>
            <a:r>
              <a:rPr lang="en-US" sz="2000" dirty="0"/>
              <a:t>Many use-cases:</a:t>
            </a:r>
          </a:p>
          <a:p>
            <a:pPr lvl="1">
              <a:buFont typeface="Courier New" panose="020B0604020202020204" pitchFamily="34" charset="0"/>
              <a:buChar char="o"/>
            </a:pPr>
            <a:r>
              <a:rPr lang="en-US" sz="1800" dirty="0"/>
              <a:t>Game development</a:t>
            </a:r>
          </a:p>
          <a:p>
            <a:pPr lvl="1">
              <a:buFont typeface="Courier New" panose="020B0604020202020204" pitchFamily="34" charset="0"/>
              <a:buChar char="o"/>
            </a:pPr>
            <a:r>
              <a:rPr lang="en-US" sz="1800" dirty="0"/>
              <a:t>Machine learning</a:t>
            </a:r>
          </a:p>
          <a:p>
            <a:pPr lvl="1">
              <a:buFont typeface="Courier New" panose="020B0604020202020204" pitchFamily="34" charset="0"/>
              <a:buChar char="o"/>
            </a:pPr>
            <a:r>
              <a:rPr lang="en-US" sz="1800" dirty="0"/>
              <a:t>Web development</a:t>
            </a:r>
          </a:p>
          <a:p>
            <a:pPr lvl="1">
              <a:buFont typeface="Courier New" panose="020B0604020202020204" pitchFamily="34" charset="0"/>
              <a:buChar char="o"/>
            </a:pPr>
            <a:r>
              <a:rPr lang="en-US" sz="1800" dirty="0"/>
              <a:t>GPU programming with </a:t>
            </a:r>
            <a:r>
              <a:rPr lang="en-US" sz="1800" dirty="0" err="1"/>
              <a:t>PyCuda</a:t>
            </a:r>
            <a:endParaRPr lang="en-US" sz="1800" dirty="0"/>
          </a:p>
        </p:txBody>
      </p:sp>
      <p:sp>
        <p:nvSpPr>
          <p:cNvPr id="4" name="Date Placeholder 3">
            <a:extLst>
              <a:ext uri="{FF2B5EF4-FFF2-40B4-BE49-F238E27FC236}">
                <a16:creationId xmlns:a16="http://schemas.microsoft.com/office/drawing/2014/main" id="{0A0E387D-8E3F-F9FA-1E6F-FDE02BA84957}"/>
              </a:ext>
            </a:extLst>
          </p:cNvPr>
          <p:cNvSpPr>
            <a:spLocks noGrp="1"/>
          </p:cNvSpPr>
          <p:nvPr>
            <p:ph type="dt" sz="half" idx="10"/>
          </p:nvPr>
        </p:nvSpPr>
        <p:spPr/>
        <p:txBody>
          <a:bodyPr/>
          <a:lstStyle/>
          <a:p>
            <a:fld id="{506DD09F-33D8-4707-8DD5-A86D8CAAA649}" type="datetime1">
              <a:rPr lang="en-US"/>
              <a:t>8/22/24</a:t>
            </a:fld>
            <a:endParaRPr lang="en-US"/>
          </a:p>
        </p:txBody>
      </p:sp>
      <p:sp>
        <p:nvSpPr>
          <p:cNvPr id="5" name="Footer Placeholder 4">
            <a:extLst>
              <a:ext uri="{FF2B5EF4-FFF2-40B4-BE49-F238E27FC236}">
                <a16:creationId xmlns:a16="http://schemas.microsoft.com/office/drawing/2014/main" id="{5A624B33-057A-C09A-4267-14E6693728C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AA16A18-0C3B-0F20-8322-9F59F6727295}"/>
              </a:ext>
            </a:extLst>
          </p:cNvPr>
          <p:cNvSpPr>
            <a:spLocks noGrp="1"/>
          </p:cNvSpPr>
          <p:nvPr>
            <p:ph type="sldNum" sz="quarter" idx="12"/>
          </p:nvPr>
        </p:nvSpPr>
        <p:spPr/>
        <p:txBody>
          <a:bodyPr/>
          <a:lstStyle/>
          <a:p>
            <a:fld id="{5E4DE196-8A13-4FF7-A07E-102851959EAB}" type="slidenum">
              <a:rPr lang="en-US" dirty="0"/>
              <a:t>19</a:t>
            </a:fld>
            <a:endParaRPr lang="en-US"/>
          </a:p>
        </p:txBody>
      </p:sp>
      <p:pic>
        <p:nvPicPr>
          <p:cNvPr id="2054" name="Picture 6" descr="10 Reasons to Choose Python for Your Next Web Development Project -  DataScienceCentral.com">
            <a:extLst>
              <a:ext uri="{FF2B5EF4-FFF2-40B4-BE49-F238E27FC236}">
                <a16:creationId xmlns:a16="http://schemas.microsoft.com/office/drawing/2014/main" id="{1AA73510-01DD-CB8B-67D2-886A2F6AF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21" y="4153712"/>
            <a:ext cx="3959721" cy="25830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imple &amp; Quick Guide in Deep Learning with Tensorflow and Python. | by  Job Collins | Medium">
            <a:extLst>
              <a:ext uri="{FF2B5EF4-FFF2-40B4-BE49-F238E27FC236}">
                <a16:creationId xmlns:a16="http://schemas.microsoft.com/office/drawing/2014/main" id="{52E345AA-4760-65D4-1D5D-C06AD2956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8824" y="2572313"/>
            <a:ext cx="4255408" cy="21277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7 Best Programming Languages for Game ...">
            <a:extLst>
              <a:ext uri="{FF2B5EF4-FFF2-40B4-BE49-F238E27FC236}">
                <a16:creationId xmlns:a16="http://schemas.microsoft.com/office/drawing/2014/main" id="{87E4A0F6-37EB-2759-94DB-149846A0F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060" y="260674"/>
            <a:ext cx="4363598" cy="244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15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A728-DF57-42F7-C9E8-D8CCF22836D4}"/>
              </a:ext>
            </a:extLst>
          </p:cNvPr>
          <p:cNvSpPr>
            <a:spLocks noGrp="1"/>
          </p:cNvSpPr>
          <p:nvPr>
            <p:ph type="title"/>
          </p:nvPr>
        </p:nvSpPr>
        <p:spPr>
          <a:xfrm>
            <a:off x="839788" y="685715"/>
            <a:ext cx="3640713" cy="2062594"/>
          </a:xfrm>
        </p:spPr>
        <p:txBody>
          <a:bodyPr/>
          <a:lstStyle/>
          <a:p>
            <a:r>
              <a:rPr lang="en-US"/>
              <a:t>Graduate Student Instructor &amp;</a:t>
            </a:r>
            <a:br>
              <a:rPr lang="en-US"/>
            </a:br>
            <a:r>
              <a:rPr lang="en-US"/>
              <a:t>EECS Masters Student</a:t>
            </a:r>
          </a:p>
        </p:txBody>
      </p:sp>
      <p:sp>
        <p:nvSpPr>
          <p:cNvPr id="4" name="Text Placeholder 3">
            <a:extLst>
              <a:ext uri="{FF2B5EF4-FFF2-40B4-BE49-F238E27FC236}">
                <a16:creationId xmlns:a16="http://schemas.microsoft.com/office/drawing/2014/main" id="{00B8CB83-EE07-E424-93B0-B6859761EE90}"/>
              </a:ext>
            </a:extLst>
          </p:cNvPr>
          <p:cNvSpPr>
            <a:spLocks noGrp="1"/>
          </p:cNvSpPr>
          <p:nvPr>
            <p:ph type="body" sz="half" idx="2"/>
          </p:nvPr>
        </p:nvSpPr>
        <p:spPr>
          <a:xfrm>
            <a:off x="839788" y="2599293"/>
            <a:ext cx="3791949" cy="3758305"/>
          </a:xfrm>
        </p:spPr>
        <p:txBody>
          <a:bodyPr/>
          <a:lstStyle/>
          <a:p>
            <a:pPr marL="285750" indent="-285750">
              <a:buChar char="•"/>
            </a:pPr>
            <a:r>
              <a:rPr lang="en-US" sz="2000"/>
              <a:t>B.S. Computer Engineering at Chapman</a:t>
            </a:r>
          </a:p>
          <a:p>
            <a:pPr marL="285750" indent="-285750">
              <a:buChar char="•"/>
            </a:pPr>
            <a:r>
              <a:rPr lang="en-US" sz="2000"/>
              <a:t>1st semester teaching</a:t>
            </a:r>
          </a:p>
          <a:p>
            <a:pPr marL="742950" lvl="1" indent="-285750">
              <a:buFont typeface="Courier New" panose="020B0604020202020204" pitchFamily="34" charset="0"/>
              <a:buChar char="o"/>
            </a:pPr>
            <a:r>
              <a:rPr lang="en-US" sz="1800"/>
              <a:t>Feedback welcome!</a:t>
            </a:r>
          </a:p>
          <a:p>
            <a:pPr marL="285750" indent="-285750">
              <a:buChar char="•"/>
            </a:pPr>
            <a:r>
              <a:rPr lang="en-US" sz="2000"/>
              <a:t>San Diego native</a:t>
            </a:r>
          </a:p>
          <a:p>
            <a:pPr marL="285750" indent="-285750">
              <a:buChar char="•"/>
            </a:pPr>
            <a:r>
              <a:rPr lang="en-US" sz="2000"/>
              <a:t>Hobbies: Baseball, golf, volleyball, frisbee</a:t>
            </a:r>
          </a:p>
          <a:p>
            <a:pPr marL="285750" indent="-285750">
              <a:buChar char="•"/>
            </a:pPr>
            <a:endParaRPr lang="en-US" sz="1800"/>
          </a:p>
        </p:txBody>
      </p:sp>
      <p:sp>
        <p:nvSpPr>
          <p:cNvPr id="5" name="Date Placeholder 4">
            <a:extLst>
              <a:ext uri="{FF2B5EF4-FFF2-40B4-BE49-F238E27FC236}">
                <a16:creationId xmlns:a16="http://schemas.microsoft.com/office/drawing/2014/main" id="{AEBC5D45-B12F-FF3D-9626-73D9DA558837}"/>
              </a:ext>
            </a:extLst>
          </p:cNvPr>
          <p:cNvSpPr>
            <a:spLocks noGrp="1"/>
          </p:cNvSpPr>
          <p:nvPr>
            <p:ph type="dt" sz="half" idx="10"/>
          </p:nvPr>
        </p:nvSpPr>
        <p:spPr/>
        <p:txBody>
          <a:bodyPr/>
          <a:lstStyle/>
          <a:p>
            <a:fld id="{EB446074-1C9D-419D-9FBD-E08E9E35A27F}" type="datetime1">
              <a:rPr lang="en-US"/>
              <a:t>8/22/24</a:t>
            </a:fld>
            <a:endParaRPr lang="en-US"/>
          </a:p>
        </p:txBody>
      </p:sp>
      <p:sp>
        <p:nvSpPr>
          <p:cNvPr id="6" name="Footer Placeholder 5">
            <a:extLst>
              <a:ext uri="{FF2B5EF4-FFF2-40B4-BE49-F238E27FC236}">
                <a16:creationId xmlns:a16="http://schemas.microsoft.com/office/drawing/2014/main" id="{AB7996BC-4BED-02D9-417C-151FD7085A48}"/>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AA2126-5406-BEC5-E85D-33071C05B47B}"/>
              </a:ext>
            </a:extLst>
          </p:cNvPr>
          <p:cNvSpPr>
            <a:spLocks noGrp="1"/>
          </p:cNvSpPr>
          <p:nvPr>
            <p:ph type="sldNum" sz="quarter" idx="12"/>
          </p:nvPr>
        </p:nvSpPr>
        <p:spPr/>
        <p:txBody>
          <a:bodyPr/>
          <a:lstStyle/>
          <a:p>
            <a:fld id="{5E4DE196-8A13-4FF7-A07E-102851959EAB}" type="slidenum">
              <a:rPr lang="en-US" dirty="0"/>
              <a:t>2</a:t>
            </a:fld>
            <a:endParaRPr lang="en-US"/>
          </a:p>
        </p:txBody>
      </p:sp>
      <p:pic>
        <p:nvPicPr>
          <p:cNvPr id="10" name="Picture 9" descr="A group of men taking a selfie&#10;&#10;Description automatically generated">
            <a:extLst>
              <a:ext uri="{FF2B5EF4-FFF2-40B4-BE49-F238E27FC236}">
                <a16:creationId xmlns:a16="http://schemas.microsoft.com/office/drawing/2014/main" id="{60E67905-2072-B22F-D0E1-E25F223AE18D}"/>
              </a:ext>
            </a:extLst>
          </p:cNvPr>
          <p:cNvPicPr>
            <a:picLocks noChangeAspect="1"/>
          </p:cNvPicPr>
          <p:nvPr/>
        </p:nvPicPr>
        <p:blipFill>
          <a:blip r:embed="rId2"/>
          <a:stretch>
            <a:fillRect/>
          </a:stretch>
        </p:blipFill>
        <p:spPr>
          <a:xfrm>
            <a:off x="4805278" y="158027"/>
            <a:ext cx="3761173" cy="2811287"/>
          </a:xfrm>
          <a:prstGeom prst="rect">
            <a:avLst/>
          </a:prstGeom>
        </p:spPr>
      </p:pic>
      <p:pic>
        <p:nvPicPr>
          <p:cNvPr id="11" name="Picture 10" descr="A baseball player throwing a ball&#10;&#10;Description automatically generated">
            <a:extLst>
              <a:ext uri="{FF2B5EF4-FFF2-40B4-BE49-F238E27FC236}">
                <a16:creationId xmlns:a16="http://schemas.microsoft.com/office/drawing/2014/main" id="{D60E0A36-B163-7B5D-D800-DB92F6FEF360}"/>
              </a:ext>
            </a:extLst>
          </p:cNvPr>
          <p:cNvPicPr>
            <a:picLocks noChangeAspect="1"/>
          </p:cNvPicPr>
          <p:nvPr/>
        </p:nvPicPr>
        <p:blipFill>
          <a:blip r:embed="rId3"/>
          <a:stretch>
            <a:fillRect/>
          </a:stretch>
        </p:blipFill>
        <p:spPr>
          <a:xfrm>
            <a:off x="4632960" y="3429000"/>
            <a:ext cx="4104640" cy="2748280"/>
          </a:xfrm>
          <a:prstGeom prst="rect">
            <a:avLst/>
          </a:prstGeom>
        </p:spPr>
      </p:pic>
      <p:pic>
        <p:nvPicPr>
          <p:cNvPr id="12" name="Picture 11" descr="A cat looking up at the camera&#10;&#10;Description automatically generated">
            <a:extLst>
              <a:ext uri="{FF2B5EF4-FFF2-40B4-BE49-F238E27FC236}">
                <a16:creationId xmlns:a16="http://schemas.microsoft.com/office/drawing/2014/main" id="{EC05CEE5-211D-6BDB-2FF8-BEDB69233516}"/>
              </a:ext>
            </a:extLst>
          </p:cNvPr>
          <p:cNvPicPr>
            <a:picLocks noChangeAspect="1"/>
          </p:cNvPicPr>
          <p:nvPr/>
        </p:nvPicPr>
        <p:blipFill>
          <a:blip r:embed="rId4"/>
          <a:stretch>
            <a:fillRect/>
          </a:stretch>
        </p:blipFill>
        <p:spPr>
          <a:xfrm>
            <a:off x="8945880" y="3066279"/>
            <a:ext cx="2743200" cy="3661682"/>
          </a:xfrm>
          <a:prstGeom prst="rect">
            <a:avLst/>
          </a:prstGeom>
        </p:spPr>
      </p:pic>
      <p:pic>
        <p:nvPicPr>
          <p:cNvPr id="13" name="Picture 12" descr="A cat lying on a bag&#10;&#10;Description automatically generated">
            <a:extLst>
              <a:ext uri="{FF2B5EF4-FFF2-40B4-BE49-F238E27FC236}">
                <a16:creationId xmlns:a16="http://schemas.microsoft.com/office/drawing/2014/main" id="{12B05E31-09EC-ACEA-409B-4A54668C9243}"/>
              </a:ext>
            </a:extLst>
          </p:cNvPr>
          <p:cNvPicPr>
            <a:picLocks noChangeAspect="1"/>
          </p:cNvPicPr>
          <p:nvPr/>
        </p:nvPicPr>
        <p:blipFill>
          <a:blip r:embed="rId5"/>
          <a:stretch>
            <a:fillRect/>
          </a:stretch>
        </p:blipFill>
        <p:spPr>
          <a:xfrm>
            <a:off x="8778240" y="383110"/>
            <a:ext cx="3083559" cy="2363060"/>
          </a:xfrm>
          <a:prstGeom prst="rect">
            <a:avLst/>
          </a:prstGeom>
        </p:spPr>
      </p:pic>
    </p:spTree>
    <p:extLst>
      <p:ext uri="{BB962C8B-B14F-4D97-AF65-F5344CB8AC3E}">
        <p14:creationId xmlns:p14="http://schemas.microsoft.com/office/powerpoint/2010/main" val="586050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6C53-F7EB-E6BB-EB73-540AA775830A}"/>
              </a:ext>
            </a:extLst>
          </p:cNvPr>
          <p:cNvSpPr>
            <a:spLocks noGrp="1"/>
          </p:cNvSpPr>
          <p:nvPr>
            <p:ph type="title"/>
          </p:nvPr>
        </p:nvSpPr>
        <p:spPr/>
        <p:txBody>
          <a:bodyPr/>
          <a:lstStyle/>
          <a:p>
            <a:r>
              <a:rPr lang="en-US"/>
              <a:t>Text Editors &amp; Setup</a:t>
            </a:r>
          </a:p>
        </p:txBody>
      </p:sp>
      <p:sp>
        <p:nvSpPr>
          <p:cNvPr id="3" name="Content Placeholder 2">
            <a:extLst>
              <a:ext uri="{FF2B5EF4-FFF2-40B4-BE49-F238E27FC236}">
                <a16:creationId xmlns:a16="http://schemas.microsoft.com/office/drawing/2014/main" id="{67D506E3-5559-B795-CD37-AABB6A4E7783}"/>
              </a:ext>
            </a:extLst>
          </p:cNvPr>
          <p:cNvSpPr>
            <a:spLocks noGrp="1"/>
          </p:cNvSpPr>
          <p:nvPr>
            <p:ph idx="1"/>
          </p:nvPr>
        </p:nvSpPr>
        <p:spPr/>
        <p:txBody>
          <a:bodyPr vert="horz" lIns="91440" tIns="45720" rIns="91440" bIns="45720" rtlCol="0" anchor="t">
            <a:normAutofit/>
          </a:bodyPr>
          <a:lstStyle/>
          <a:p>
            <a:r>
              <a:rPr lang="en-US"/>
              <a:t>Setting up the environment</a:t>
            </a:r>
          </a:p>
          <a:p>
            <a:r>
              <a:rPr lang="en-US"/>
              <a:t>Let's dive in!</a:t>
            </a:r>
          </a:p>
          <a:p>
            <a:r>
              <a:rPr lang="en-US"/>
              <a:t>Possible local text editors (ideally most work done locally)</a:t>
            </a:r>
          </a:p>
          <a:p>
            <a:pPr lvl="1">
              <a:buFont typeface="Courier New" panose="020B0604020202020204" pitchFamily="34" charset="0"/>
              <a:buChar char="o"/>
            </a:pPr>
            <a:r>
              <a:rPr lang="en-US" err="1">
                <a:hlinkClick r:id="rId2"/>
              </a:rPr>
              <a:t>VSCode</a:t>
            </a:r>
            <a:endParaRPr lang="en-US"/>
          </a:p>
          <a:p>
            <a:pPr lvl="1">
              <a:buFont typeface="Courier New" panose="020B0604020202020204" pitchFamily="34" charset="0"/>
              <a:buChar char="o"/>
            </a:pPr>
            <a:r>
              <a:rPr lang="en-US"/>
              <a:t>PyCharm</a:t>
            </a:r>
          </a:p>
          <a:p>
            <a:pPr lvl="1">
              <a:buFont typeface="Courier New" panose="020B0604020202020204" pitchFamily="34" charset="0"/>
              <a:buChar char="o"/>
            </a:pPr>
            <a:r>
              <a:rPr lang="en-US"/>
              <a:t>Notepad++</a:t>
            </a:r>
          </a:p>
          <a:p>
            <a:r>
              <a:rPr lang="en-US"/>
              <a:t>Cloud services</a:t>
            </a:r>
          </a:p>
          <a:p>
            <a:pPr lvl="1">
              <a:buFont typeface="Courier New" panose="020B0604020202020204" pitchFamily="34" charset="0"/>
              <a:buChar char="o"/>
            </a:pPr>
            <a:r>
              <a:rPr lang="en-US"/>
              <a:t>GitHub </a:t>
            </a:r>
            <a:r>
              <a:rPr lang="en-US" err="1"/>
              <a:t>Codespaces</a:t>
            </a:r>
            <a:endParaRPr lang="en-US"/>
          </a:p>
          <a:p>
            <a:pPr lvl="1">
              <a:buFont typeface="Courier New" panose="020B0604020202020204" pitchFamily="34" charset="0"/>
              <a:buChar char="o"/>
            </a:pPr>
            <a:r>
              <a:rPr lang="en-US"/>
              <a:t>Google </a:t>
            </a:r>
            <a:r>
              <a:rPr lang="en-US" err="1"/>
              <a:t>Colaboratory</a:t>
            </a:r>
            <a:endParaRPr lang="en-US"/>
          </a:p>
          <a:p>
            <a:pPr lvl="1">
              <a:buFont typeface="Courier New" panose="020B0604020202020204" pitchFamily="34" charset="0"/>
              <a:buChar char="o"/>
            </a:pPr>
            <a:r>
              <a:rPr lang="en-US" err="1"/>
              <a:t>Programiz</a:t>
            </a:r>
            <a:r>
              <a:rPr lang="en-US"/>
              <a:t> Online Interpreter</a:t>
            </a:r>
          </a:p>
          <a:p>
            <a:pPr lvl="1">
              <a:buFont typeface="Courier New" panose="020B0604020202020204" pitchFamily="34" charset="0"/>
              <a:buChar char="o"/>
            </a:pPr>
            <a:endParaRPr lang="en-US"/>
          </a:p>
          <a:p>
            <a:endParaRPr lang="en-US"/>
          </a:p>
        </p:txBody>
      </p:sp>
      <p:sp>
        <p:nvSpPr>
          <p:cNvPr id="4" name="Date Placeholder 3">
            <a:extLst>
              <a:ext uri="{FF2B5EF4-FFF2-40B4-BE49-F238E27FC236}">
                <a16:creationId xmlns:a16="http://schemas.microsoft.com/office/drawing/2014/main" id="{D604841B-9BBF-B116-F39E-FFF03678E260}"/>
              </a:ext>
            </a:extLst>
          </p:cNvPr>
          <p:cNvSpPr>
            <a:spLocks noGrp="1"/>
          </p:cNvSpPr>
          <p:nvPr>
            <p:ph type="dt" sz="half" idx="10"/>
          </p:nvPr>
        </p:nvSpPr>
        <p:spPr/>
        <p:txBody>
          <a:bodyPr/>
          <a:lstStyle/>
          <a:p>
            <a:fld id="{6C6F0C18-633F-45D2-8944-E3B7A852F8A4}" type="datetime1">
              <a:rPr lang="en-US"/>
              <a:t>8/22/24</a:t>
            </a:fld>
            <a:endParaRPr lang="en-US"/>
          </a:p>
        </p:txBody>
      </p:sp>
      <p:sp>
        <p:nvSpPr>
          <p:cNvPr id="5" name="Footer Placeholder 4">
            <a:extLst>
              <a:ext uri="{FF2B5EF4-FFF2-40B4-BE49-F238E27FC236}">
                <a16:creationId xmlns:a16="http://schemas.microsoft.com/office/drawing/2014/main" id="{62BB0DD6-31E8-4349-8D03-C56F1FD56A5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94DEA96-0076-17A3-8067-F245CD08CA12}"/>
              </a:ext>
            </a:extLst>
          </p:cNvPr>
          <p:cNvSpPr>
            <a:spLocks noGrp="1"/>
          </p:cNvSpPr>
          <p:nvPr>
            <p:ph type="sldNum" sz="quarter" idx="12"/>
          </p:nvPr>
        </p:nvSpPr>
        <p:spPr/>
        <p:txBody>
          <a:bodyPr/>
          <a:lstStyle/>
          <a:p>
            <a:fld id="{5E4DE196-8A13-4FF7-A07E-102851959EAB}" type="slidenum">
              <a:rPr lang="en-US" dirty="0"/>
              <a:t>20</a:t>
            </a:fld>
            <a:endParaRPr lang="en-US"/>
          </a:p>
        </p:txBody>
      </p:sp>
      <p:pic>
        <p:nvPicPr>
          <p:cNvPr id="7" name="Picture 6" descr="Visual Studio Code full logo transparent PNG - StickPNG">
            <a:extLst>
              <a:ext uri="{FF2B5EF4-FFF2-40B4-BE49-F238E27FC236}">
                <a16:creationId xmlns:a16="http://schemas.microsoft.com/office/drawing/2014/main" id="{F17A6A2F-DDC9-A3BF-5E30-451FCE9057CB}"/>
              </a:ext>
            </a:extLst>
          </p:cNvPr>
          <p:cNvPicPr>
            <a:picLocks noChangeAspect="1"/>
          </p:cNvPicPr>
          <p:nvPr/>
        </p:nvPicPr>
        <p:blipFill>
          <a:blip r:embed="rId3"/>
          <a:stretch>
            <a:fillRect/>
          </a:stretch>
        </p:blipFill>
        <p:spPr>
          <a:xfrm>
            <a:off x="7291583" y="582823"/>
            <a:ext cx="3616626" cy="2032497"/>
          </a:xfrm>
          <a:prstGeom prst="rect">
            <a:avLst/>
          </a:prstGeom>
        </p:spPr>
      </p:pic>
      <p:pic>
        <p:nvPicPr>
          <p:cNvPr id="8" name="Picture 7" descr="PyCharm's top features. [Hidden ...">
            <a:extLst>
              <a:ext uri="{FF2B5EF4-FFF2-40B4-BE49-F238E27FC236}">
                <a16:creationId xmlns:a16="http://schemas.microsoft.com/office/drawing/2014/main" id="{496466E1-7259-1CB8-A51E-15173F46FBF2}"/>
              </a:ext>
            </a:extLst>
          </p:cNvPr>
          <p:cNvPicPr>
            <a:picLocks noChangeAspect="1"/>
          </p:cNvPicPr>
          <p:nvPr/>
        </p:nvPicPr>
        <p:blipFill>
          <a:blip r:embed="rId4"/>
          <a:stretch>
            <a:fillRect/>
          </a:stretch>
        </p:blipFill>
        <p:spPr>
          <a:xfrm>
            <a:off x="7129012" y="2919131"/>
            <a:ext cx="3886200" cy="1171575"/>
          </a:xfrm>
          <a:prstGeom prst="rect">
            <a:avLst/>
          </a:prstGeom>
        </p:spPr>
      </p:pic>
      <p:pic>
        <p:nvPicPr>
          <p:cNvPr id="10" name="Picture 9" descr="File:Notepad++ Logo.svg - Wikimedia Commons">
            <a:extLst>
              <a:ext uri="{FF2B5EF4-FFF2-40B4-BE49-F238E27FC236}">
                <a16:creationId xmlns:a16="http://schemas.microsoft.com/office/drawing/2014/main" id="{7DA9A12E-D178-8C4D-6463-4C48DDD67C4E}"/>
              </a:ext>
            </a:extLst>
          </p:cNvPr>
          <p:cNvPicPr>
            <a:picLocks noChangeAspect="1"/>
          </p:cNvPicPr>
          <p:nvPr/>
        </p:nvPicPr>
        <p:blipFill>
          <a:blip r:embed="rId5"/>
          <a:stretch>
            <a:fillRect/>
          </a:stretch>
        </p:blipFill>
        <p:spPr>
          <a:xfrm>
            <a:off x="7895167" y="4265822"/>
            <a:ext cx="2484246" cy="2154388"/>
          </a:xfrm>
          <a:prstGeom prst="rect">
            <a:avLst/>
          </a:prstGeom>
        </p:spPr>
      </p:pic>
    </p:spTree>
    <p:extLst>
      <p:ext uri="{BB962C8B-B14F-4D97-AF65-F5344CB8AC3E}">
        <p14:creationId xmlns:p14="http://schemas.microsoft.com/office/powerpoint/2010/main" val="372725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1BAD-0B28-8F0B-F455-F2D35AA3A934}"/>
              </a:ext>
            </a:extLst>
          </p:cNvPr>
          <p:cNvSpPr>
            <a:spLocks noGrp="1"/>
          </p:cNvSpPr>
          <p:nvPr>
            <p:ph type="ctrTitle"/>
          </p:nvPr>
        </p:nvSpPr>
        <p:spPr/>
        <p:txBody>
          <a:bodyPr/>
          <a:lstStyle/>
          <a:p>
            <a:r>
              <a:rPr lang="en-US"/>
              <a:t>Hello World!</a:t>
            </a:r>
          </a:p>
        </p:txBody>
      </p:sp>
      <p:sp>
        <p:nvSpPr>
          <p:cNvPr id="4" name="Date Placeholder 3">
            <a:extLst>
              <a:ext uri="{FF2B5EF4-FFF2-40B4-BE49-F238E27FC236}">
                <a16:creationId xmlns:a16="http://schemas.microsoft.com/office/drawing/2014/main" id="{94D918C8-ECC6-FCE5-CE63-41F582FF9905}"/>
              </a:ext>
            </a:extLst>
          </p:cNvPr>
          <p:cNvSpPr>
            <a:spLocks noGrp="1"/>
          </p:cNvSpPr>
          <p:nvPr>
            <p:ph type="dt" sz="half" idx="10"/>
          </p:nvPr>
        </p:nvSpPr>
        <p:spPr/>
        <p:txBody>
          <a:bodyPr/>
          <a:lstStyle/>
          <a:p>
            <a:fld id="{D287369E-6C27-4010-A2C6-951D7D29E527}" type="datetime1">
              <a:rPr lang="en-US"/>
              <a:t>8/22/24</a:t>
            </a:fld>
            <a:endParaRPr lang="en-US"/>
          </a:p>
        </p:txBody>
      </p:sp>
      <p:sp>
        <p:nvSpPr>
          <p:cNvPr id="5" name="Footer Placeholder 4">
            <a:extLst>
              <a:ext uri="{FF2B5EF4-FFF2-40B4-BE49-F238E27FC236}">
                <a16:creationId xmlns:a16="http://schemas.microsoft.com/office/drawing/2014/main" id="{AD66577A-B4A2-4E92-5700-3C58A0B793C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CDA0EEF-8F9E-E872-C3FC-BFC459D2F900}"/>
              </a:ext>
            </a:extLst>
          </p:cNvPr>
          <p:cNvSpPr>
            <a:spLocks noGrp="1"/>
          </p:cNvSpPr>
          <p:nvPr>
            <p:ph type="sldNum" sz="quarter" idx="12"/>
          </p:nvPr>
        </p:nvSpPr>
        <p:spPr/>
        <p:txBody>
          <a:bodyPr/>
          <a:lstStyle/>
          <a:p>
            <a:fld id="{5E4DE196-8A13-4FF7-A07E-102851959EAB}" type="slidenum">
              <a:rPr lang="en-US" dirty="0"/>
              <a:t>21</a:t>
            </a:fld>
            <a:endParaRPr lang="en-US"/>
          </a:p>
        </p:txBody>
      </p:sp>
    </p:spTree>
    <p:extLst>
      <p:ext uri="{BB962C8B-B14F-4D97-AF65-F5344CB8AC3E}">
        <p14:creationId xmlns:p14="http://schemas.microsoft.com/office/powerpoint/2010/main" val="405757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574A-57FC-9173-5EA5-B5CE6106AF94}"/>
              </a:ext>
            </a:extLst>
          </p:cNvPr>
          <p:cNvSpPr>
            <a:spLocks noGrp="1"/>
          </p:cNvSpPr>
          <p:nvPr>
            <p:ph type="title"/>
          </p:nvPr>
        </p:nvSpPr>
        <p:spPr/>
        <p:txBody>
          <a:bodyPr/>
          <a:lstStyle/>
          <a:p>
            <a:r>
              <a:rPr lang="en-US" dirty="0"/>
              <a:t>Experience: Cadence Design Systems Internship</a:t>
            </a:r>
          </a:p>
        </p:txBody>
      </p:sp>
      <p:pic>
        <p:nvPicPr>
          <p:cNvPr id="7" name="Content Placeholder 6" descr="musical ly logo png">
            <a:extLst>
              <a:ext uri="{FF2B5EF4-FFF2-40B4-BE49-F238E27FC236}">
                <a16:creationId xmlns:a16="http://schemas.microsoft.com/office/drawing/2014/main" id="{53E625AD-E50C-8D44-BD97-DA5ED6E9D086}"/>
              </a:ext>
            </a:extLst>
          </p:cNvPr>
          <p:cNvPicPr>
            <a:picLocks noGrp="1" noChangeAspect="1"/>
          </p:cNvPicPr>
          <p:nvPr>
            <p:ph idx="1"/>
          </p:nvPr>
        </p:nvPicPr>
        <p:blipFill>
          <a:blip r:embed="rId3"/>
          <a:stretch>
            <a:fillRect/>
          </a:stretch>
        </p:blipFill>
        <p:spPr>
          <a:xfrm>
            <a:off x="3975057" y="5491679"/>
            <a:ext cx="4230784" cy="864808"/>
          </a:xfrm>
        </p:spPr>
      </p:pic>
      <p:sp>
        <p:nvSpPr>
          <p:cNvPr id="4" name="Date Placeholder 3">
            <a:extLst>
              <a:ext uri="{FF2B5EF4-FFF2-40B4-BE49-F238E27FC236}">
                <a16:creationId xmlns:a16="http://schemas.microsoft.com/office/drawing/2014/main" id="{F5F18F8C-C20C-CF12-2F21-352C7C816EF0}"/>
              </a:ext>
            </a:extLst>
          </p:cNvPr>
          <p:cNvSpPr>
            <a:spLocks noGrp="1"/>
          </p:cNvSpPr>
          <p:nvPr>
            <p:ph type="dt" sz="half" idx="10"/>
          </p:nvPr>
        </p:nvSpPr>
        <p:spPr/>
        <p:txBody>
          <a:bodyPr/>
          <a:lstStyle/>
          <a:p>
            <a:fld id="{D1BFED3A-BC11-4A1C-8A42-8A14807599F2}" type="datetime1">
              <a:rPr lang="en-US"/>
              <a:t>8/22/24</a:t>
            </a:fld>
            <a:endParaRPr lang="en-US"/>
          </a:p>
        </p:txBody>
      </p:sp>
      <p:sp>
        <p:nvSpPr>
          <p:cNvPr id="5" name="Footer Placeholder 4">
            <a:extLst>
              <a:ext uri="{FF2B5EF4-FFF2-40B4-BE49-F238E27FC236}">
                <a16:creationId xmlns:a16="http://schemas.microsoft.com/office/drawing/2014/main" id="{9E318CC8-E62C-127C-DDCF-B7D0FC30F33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4A5C10B-0DEF-32B5-0BDF-AF268DC4FDD4}"/>
              </a:ext>
            </a:extLst>
          </p:cNvPr>
          <p:cNvSpPr>
            <a:spLocks noGrp="1"/>
          </p:cNvSpPr>
          <p:nvPr>
            <p:ph type="sldNum" sz="quarter" idx="12"/>
          </p:nvPr>
        </p:nvSpPr>
        <p:spPr/>
        <p:txBody>
          <a:bodyPr/>
          <a:lstStyle/>
          <a:p>
            <a:fld id="{5E4DE196-8A13-4FF7-A07E-102851959EAB}" type="slidenum">
              <a:rPr lang="en-US" dirty="0"/>
              <a:t>3</a:t>
            </a:fld>
            <a:endParaRPr lang="en-US"/>
          </a:p>
        </p:txBody>
      </p:sp>
      <p:sp>
        <p:nvSpPr>
          <p:cNvPr id="8" name="TextBox 7">
            <a:extLst>
              <a:ext uri="{FF2B5EF4-FFF2-40B4-BE49-F238E27FC236}">
                <a16:creationId xmlns:a16="http://schemas.microsoft.com/office/drawing/2014/main" id="{3677352D-F861-C41A-2596-83BCDB698017}"/>
              </a:ext>
            </a:extLst>
          </p:cNvPr>
          <p:cNvSpPr txBox="1"/>
          <p:nvPr/>
        </p:nvSpPr>
        <p:spPr>
          <a:xfrm>
            <a:off x="870657" y="2575444"/>
            <a:ext cx="8930640"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t>Summer hardware verification internship</a:t>
            </a:r>
          </a:p>
          <a:p>
            <a:pPr marL="285750" indent="-285750">
              <a:buFont typeface="Arial" panose="020B0604020202020204" pitchFamily="34" charset="0"/>
              <a:buChar char="•"/>
            </a:pPr>
            <a:r>
              <a:rPr lang="en-US" sz="2400"/>
              <a:t>Programming language: Verilog &amp; </a:t>
            </a:r>
            <a:r>
              <a:rPr lang="en-US" sz="2400" err="1"/>
              <a:t>SystemVerilog</a:t>
            </a:r>
            <a:endParaRPr lang="en-US" sz="2400"/>
          </a:p>
          <a:p>
            <a:pPr marL="285750" indent="-285750">
              <a:buFont typeface="Arial" panose="020B0604020202020204" pitchFamily="34" charset="0"/>
              <a:buChar char="•"/>
            </a:pPr>
            <a:r>
              <a:rPr lang="en-US" sz="2400"/>
              <a:t>Team project: Sous Vide Controller RTL verification</a:t>
            </a:r>
          </a:p>
          <a:p>
            <a:pPr marL="742950" lvl="1" indent="-285750">
              <a:buFont typeface="Courier New" panose="020B0604020202020204" pitchFamily="34" charset="0"/>
              <a:buChar char="o"/>
            </a:pPr>
            <a:r>
              <a:rPr lang="en-US" sz="2400"/>
              <a:t>Worked alongside Digital and Analog teams working on synthesis, place and route, and process node migration</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64103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B388-7FA3-EB95-C283-BAC21B425A7A}"/>
              </a:ext>
            </a:extLst>
          </p:cNvPr>
          <p:cNvSpPr>
            <a:spLocks noGrp="1"/>
          </p:cNvSpPr>
          <p:nvPr>
            <p:ph type="title"/>
          </p:nvPr>
        </p:nvSpPr>
        <p:spPr>
          <a:xfrm>
            <a:off x="1474236" y="903925"/>
            <a:ext cx="7944317" cy="806341"/>
          </a:xfrm>
        </p:spPr>
        <p:txBody>
          <a:bodyPr/>
          <a:lstStyle/>
          <a:p>
            <a:r>
              <a:rPr lang="en-US"/>
              <a:t>Classroom discussion</a:t>
            </a:r>
          </a:p>
        </p:txBody>
      </p:sp>
      <p:sp>
        <p:nvSpPr>
          <p:cNvPr id="3" name="Text Placeholder 2">
            <a:extLst>
              <a:ext uri="{FF2B5EF4-FFF2-40B4-BE49-F238E27FC236}">
                <a16:creationId xmlns:a16="http://schemas.microsoft.com/office/drawing/2014/main" id="{1425D7D2-147A-22FF-0A31-2B7ED6604137}"/>
              </a:ext>
            </a:extLst>
          </p:cNvPr>
          <p:cNvSpPr>
            <a:spLocks noGrp="1"/>
          </p:cNvSpPr>
          <p:nvPr>
            <p:ph type="body" idx="1"/>
          </p:nvPr>
        </p:nvSpPr>
        <p:spPr>
          <a:xfrm>
            <a:off x="1474236" y="2509198"/>
            <a:ext cx="8752852" cy="3714238"/>
          </a:xfrm>
        </p:spPr>
        <p:txBody>
          <a:bodyPr vert="horz" lIns="91440" tIns="45720" rIns="91440" bIns="45720" rtlCol="0" anchor="t">
            <a:normAutofit/>
          </a:bodyPr>
          <a:lstStyle/>
          <a:p>
            <a:pPr marL="285750" indent="-285750">
              <a:buChar char="•"/>
            </a:pPr>
            <a:r>
              <a:rPr lang="en-US" sz="2000"/>
              <a:t>Who are you?</a:t>
            </a:r>
          </a:p>
          <a:p>
            <a:pPr marL="742950" lvl="1" indent="-285750">
              <a:buFont typeface="Courier New" panose="020B0604020202020204" pitchFamily="34" charset="0"/>
              <a:buChar char="o"/>
            </a:pPr>
            <a:r>
              <a:rPr lang="en-US" sz="2000" cap="all" spc="300">
                <a:solidFill>
                  <a:srgbClr val="35403A"/>
                </a:solidFill>
              </a:rPr>
              <a:t>Name</a:t>
            </a:r>
          </a:p>
          <a:p>
            <a:pPr marL="742950" lvl="1" indent="-285750">
              <a:buFont typeface="Courier New" panose="020B0604020202020204" pitchFamily="34" charset="0"/>
              <a:buChar char="o"/>
            </a:pPr>
            <a:r>
              <a:rPr lang="en-US" sz="2000" cap="all" spc="300">
                <a:solidFill>
                  <a:srgbClr val="35403A"/>
                </a:solidFill>
              </a:rPr>
              <a:t>Year (Freshman, sophomore, etc.)</a:t>
            </a:r>
          </a:p>
          <a:p>
            <a:pPr marL="742950" lvl="1" indent="-285750">
              <a:buFont typeface="Courier New" panose="020B0604020202020204" pitchFamily="34" charset="0"/>
              <a:buChar char="o"/>
            </a:pPr>
            <a:r>
              <a:rPr lang="en-US" sz="2000" cap="all" spc="300">
                <a:solidFill>
                  <a:srgbClr val="35403A"/>
                </a:solidFill>
              </a:rPr>
              <a:t>Major</a:t>
            </a:r>
          </a:p>
          <a:p>
            <a:pPr marL="742950" lvl="1" indent="-285750">
              <a:buFont typeface="Courier New" panose="020B0604020202020204" pitchFamily="34" charset="0"/>
              <a:buChar char="o"/>
            </a:pPr>
            <a:r>
              <a:rPr lang="en-US" sz="2000" cap="all" spc="300">
                <a:solidFill>
                  <a:srgbClr val="35403A"/>
                </a:solidFill>
              </a:rPr>
              <a:t>Least favorite drink</a:t>
            </a:r>
          </a:p>
          <a:p>
            <a:pPr marL="742950" lvl="1" indent="-285750">
              <a:buFont typeface="Courier New" panose="020B0604020202020204" pitchFamily="34" charset="0"/>
              <a:buChar char="o"/>
            </a:pPr>
            <a:r>
              <a:rPr lang="en-US" sz="2000" cap="all" spc="300">
                <a:solidFill>
                  <a:srgbClr val="35403A"/>
                </a:solidFill>
              </a:rPr>
              <a:t>Any prior programming experience?</a:t>
            </a:r>
          </a:p>
        </p:txBody>
      </p:sp>
      <p:sp>
        <p:nvSpPr>
          <p:cNvPr id="4" name="Date Placeholder 3">
            <a:extLst>
              <a:ext uri="{FF2B5EF4-FFF2-40B4-BE49-F238E27FC236}">
                <a16:creationId xmlns:a16="http://schemas.microsoft.com/office/drawing/2014/main" id="{DB3696D0-3F74-41C2-777D-188788C24D1F}"/>
              </a:ext>
            </a:extLst>
          </p:cNvPr>
          <p:cNvSpPr>
            <a:spLocks noGrp="1"/>
          </p:cNvSpPr>
          <p:nvPr>
            <p:ph type="dt" sz="half" idx="10"/>
          </p:nvPr>
        </p:nvSpPr>
        <p:spPr/>
        <p:txBody>
          <a:bodyPr/>
          <a:lstStyle/>
          <a:p>
            <a:fld id="{A236AE75-A1E6-438F-884A-FE141E47F114}" type="datetime1">
              <a:rPr lang="en-US"/>
              <a:t>8/22/24</a:t>
            </a:fld>
            <a:endParaRPr lang="en-US"/>
          </a:p>
        </p:txBody>
      </p:sp>
      <p:sp>
        <p:nvSpPr>
          <p:cNvPr id="5" name="Footer Placeholder 4">
            <a:extLst>
              <a:ext uri="{FF2B5EF4-FFF2-40B4-BE49-F238E27FC236}">
                <a16:creationId xmlns:a16="http://schemas.microsoft.com/office/drawing/2014/main" id="{1DC6DE45-08F3-F14E-6FEE-704286F13D8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BE0EBB7-CF78-3B28-3EB7-59FBCC3AEB5D}"/>
              </a:ext>
            </a:extLst>
          </p:cNvPr>
          <p:cNvSpPr>
            <a:spLocks noGrp="1"/>
          </p:cNvSpPr>
          <p:nvPr>
            <p:ph type="sldNum" sz="quarter" idx="12"/>
          </p:nvPr>
        </p:nvSpPr>
        <p:spPr/>
        <p:txBody>
          <a:bodyPr/>
          <a:lstStyle/>
          <a:p>
            <a:fld id="{5E4DE196-8A13-4FF7-A07E-102851959EAB}" type="slidenum">
              <a:rPr lang="en-US" dirty="0"/>
              <a:t>4</a:t>
            </a:fld>
            <a:endParaRPr lang="en-US"/>
          </a:p>
        </p:txBody>
      </p:sp>
    </p:spTree>
    <p:extLst>
      <p:ext uri="{BB962C8B-B14F-4D97-AF65-F5344CB8AC3E}">
        <p14:creationId xmlns:p14="http://schemas.microsoft.com/office/powerpoint/2010/main" val="370474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44C0-A6DC-C74E-F93D-F7DE9388B3B1}"/>
              </a:ext>
            </a:extLst>
          </p:cNvPr>
          <p:cNvSpPr>
            <a:spLocks noGrp="1"/>
          </p:cNvSpPr>
          <p:nvPr>
            <p:ph type="ctrTitle"/>
          </p:nvPr>
        </p:nvSpPr>
        <p:spPr/>
        <p:txBody>
          <a:bodyPr/>
          <a:lstStyle/>
          <a:p>
            <a:r>
              <a:rPr lang="en-US">
                <a:hlinkClick r:id="rId2"/>
              </a:rPr>
              <a:t>Quick Syllabus Overview</a:t>
            </a:r>
            <a:endParaRPr lang="en-US"/>
          </a:p>
        </p:txBody>
      </p:sp>
      <p:sp>
        <p:nvSpPr>
          <p:cNvPr id="4" name="Date Placeholder 3">
            <a:extLst>
              <a:ext uri="{FF2B5EF4-FFF2-40B4-BE49-F238E27FC236}">
                <a16:creationId xmlns:a16="http://schemas.microsoft.com/office/drawing/2014/main" id="{15CD7470-FA41-FC69-9820-A573778ADB88}"/>
              </a:ext>
            </a:extLst>
          </p:cNvPr>
          <p:cNvSpPr>
            <a:spLocks noGrp="1"/>
          </p:cNvSpPr>
          <p:nvPr>
            <p:ph type="dt" sz="half" idx="10"/>
          </p:nvPr>
        </p:nvSpPr>
        <p:spPr/>
        <p:txBody>
          <a:bodyPr/>
          <a:lstStyle/>
          <a:p>
            <a:fld id="{37AA9552-A235-41E3-8511-DB7DDB7A3353}" type="datetime1">
              <a:rPr lang="en-US"/>
              <a:t>8/22/24</a:t>
            </a:fld>
            <a:endParaRPr lang="en-US"/>
          </a:p>
        </p:txBody>
      </p:sp>
      <p:sp>
        <p:nvSpPr>
          <p:cNvPr id="5" name="Footer Placeholder 4">
            <a:extLst>
              <a:ext uri="{FF2B5EF4-FFF2-40B4-BE49-F238E27FC236}">
                <a16:creationId xmlns:a16="http://schemas.microsoft.com/office/drawing/2014/main" id="{906EF66E-C1EC-3581-7AF0-959B5388EE9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623F940-E1FC-0DB1-10F5-CDDCFFA82FE5}"/>
              </a:ext>
            </a:extLst>
          </p:cNvPr>
          <p:cNvSpPr>
            <a:spLocks noGrp="1"/>
          </p:cNvSpPr>
          <p:nvPr>
            <p:ph type="sldNum" sz="quarter" idx="12"/>
          </p:nvPr>
        </p:nvSpPr>
        <p:spPr/>
        <p:txBody>
          <a:bodyPr/>
          <a:lstStyle/>
          <a:p>
            <a:fld id="{5E4DE196-8A13-4FF7-A07E-102851959EAB}" type="slidenum">
              <a:rPr lang="en-US" dirty="0"/>
              <a:t>5</a:t>
            </a:fld>
            <a:endParaRPr lang="en-US"/>
          </a:p>
        </p:txBody>
      </p:sp>
    </p:spTree>
    <p:extLst>
      <p:ext uri="{BB962C8B-B14F-4D97-AF65-F5344CB8AC3E}">
        <p14:creationId xmlns:p14="http://schemas.microsoft.com/office/powerpoint/2010/main" val="72407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6F4F-825F-425D-7299-F06268914802}"/>
              </a:ext>
            </a:extLst>
          </p:cNvPr>
          <p:cNvSpPr>
            <a:spLocks noGrp="1"/>
          </p:cNvSpPr>
          <p:nvPr>
            <p:ph type="title"/>
          </p:nvPr>
        </p:nvSpPr>
        <p:spPr>
          <a:xfrm>
            <a:off x="3958007" y="758504"/>
            <a:ext cx="3860929" cy="1155349"/>
          </a:xfrm>
        </p:spPr>
        <p:txBody>
          <a:bodyPr>
            <a:normAutofit fontScale="90000"/>
          </a:bodyPr>
          <a:lstStyle/>
          <a:p>
            <a:r>
              <a:rPr lang="en-US" sz="4400"/>
              <a:t>Questions?</a:t>
            </a:r>
          </a:p>
        </p:txBody>
      </p:sp>
      <p:sp>
        <p:nvSpPr>
          <p:cNvPr id="4" name="Date Placeholder 3">
            <a:extLst>
              <a:ext uri="{FF2B5EF4-FFF2-40B4-BE49-F238E27FC236}">
                <a16:creationId xmlns:a16="http://schemas.microsoft.com/office/drawing/2014/main" id="{041BAB10-2271-9116-FBD6-1F0DB17A9F3C}"/>
              </a:ext>
            </a:extLst>
          </p:cNvPr>
          <p:cNvSpPr>
            <a:spLocks noGrp="1"/>
          </p:cNvSpPr>
          <p:nvPr>
            <p:ph type="dt" sz="half" idx="10"/>
          </p:nvPr>
        </p:nvSpPr>
        <p:spPr/>
        <p:txBody>
          <a:bodyPr/>
          <a:lstStyle/>
          <a:p>
            <a:fld id="{462C3AB4-BEFE-472B-94D5-C7584A7F6631}" type="datetime1">
              <a:rPr lang="en-US"/>
              <a:t>8/22/24</a:t>
            </a:fld>
            <a:endParaRPr lang="en-US"/>
          </a:p>
        </p:txBody>
      </p:sp>
      <p:sp>
        <p:nvSpPr>
          <p:cNvPr id="5" name="Footer Placeholder 4">
            <a:extLst>
              <a:ext uri="{FF2B5EF4-FFF2-40B4-BE49-F238E27FC236}">
                <a16:creationId xmlns:a16="http://schemas.microsoft.com/office/drawing/2014/main" id="{7D955844-572E-9207-F2C0-F3E8DE8B6D6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B8116A-99C2-7B2A-53ED-15671ECC7CF5}"/>
              </a:ext>
            </a:extLst>
          </p:cNvPr>
          <p:cNvSpPr>
            <a:spLocks noGrp="1"/>
          </p:cNvSpPr>
          <p:nvPr>
            <p:ph type="sldNum" sz="quarter" idx="12"/>
          </p:nvPr>
        </p:nvSpPr>
        <p:spPr/>
        <p:txBody>
          <a:bodyPr/>
          <a:lstStyle/>
          <a:p>
            <a:fld id="{5E4DE196-8A13-4FF7-A07E-102851959EAB}" type="slidenum">
              <a:rPr lang="en-US" dirty="0"/>
              <a:t>6</a:t>
            </a:fld>
            <a:endParaRPr lang="en-US"/>
          </a:p>
        </p:txBody>
      </p:sp>
      <p:sp>
        <p:nvSpPr>
          <p:cNvPr id="7" name="TextBox 6">
            <a:extLst>
              <a:ext uri="{FF2B5EF4-FFF2-40B4-BE49-F238E27FC236}">
                <a16:creationId xmlns:a16="http://schemas.microsoft.com/office/drawing/2014/main" id="{5C3F859E-2790-BA0C-12B7-4A1C380ACC08}"/>
              </a:ext>
            </a:extLst>
          </p:cNvPr>
          <p:cNvSpPr txBox="1"/>
          <p:nvPr/>
        </p:nvSpPr>
        <p:spPr>
          <a:xfrm>
            <a:off x="2042160" y="2832080"/>
            <a:ext cx="800146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Myself</a:t>
            </a:r>
          </a:p>
          <a:p>
            <a:pPr marL="285750" indent="-285750">
              <a:buFont typeface="Arial"/>
              <a:buChar char="•"/>
            </a:pPr>
            <a:r>
              <a:rPr lang="en-US" sz="2400"/>
              <a:t>Course content</a:t>
            </a:r>
          </a:p>
          <a:p>
            <a:pPr marL="285750" indent="-285750">
              <a:buFont typeface="Arial"/>
              <a:buChar char="•"/>
            </a:pPr>
            <a:r>
              <a:rPr lang="en-US" sz="2400"/>
              <a:t>Class policies</a:t>
            </a:r>
          </a:p>
          <a:p>
            <a:pPr marL="285750" indent="-285750">
              <a:buFont typeface="Arial"/>
              <a:buChar char="•"/>
            </a:pPr>
            <a:r>
              <a:rPr lang="en-US" sz="2400"/>
              <a:t>Requirements</a:t>
            </a:r>
          </a:p>
        </p:txBody>
      </p:sp>
    </p:spTree>
    <p:extLst>
      <p:ext uri="{BB962C8B-B14F-4D97-AF65-F5344CB8AC3E}">
        <p14:creationId xmlns:p14="http://schemas.microsoft.com/office/powerpoint/2010/main" val="387740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35E9-060C-DE37-D40B-20B4493A0580}"/>
              </a:ext>
            </a:extLst>
          </p:cNvPr>
          <p:cNvSpPr>
            <a:spLocks noGrp="1"/>
          </p:cNvSpPr>
          <p:nvPr>
            <p:ph type="ctrTitle"/>
          </p:nvPr>
        </p:nvSpPr>
        <p:spPr/>
        <p:txBody>
          <a:bodyPr/>
          <a:lstStyle/>
          <a:p>
            <a:r>
              <a:rPr lang="en-US"/>
              <a:t>Day 2: Computer Basics</a:t>
            </a:r>
          </a:p>
        </p:txBody>
      </p:sp>
      <p:sp>
        <p:nvSpPr>
          <p:cNvPr id="3" name="Subtitle 2">
            <a:extLst>
              <a:ext uri="{FF2B5EF4-FFF2-40B4-BE49-F238E27FC236}">
                <a16:creationId xmlns:a16="http://schemas.microsoft.com/office/drawing/2014/main" id="{3A9DCB50-1438-6F8B-B3F5-D6F5CF2E685A}"/>
              </a:ext>
            </a:extLst>
          </p:cNvPr>
          <p:cNvSpPr>
            <a:spLocks noGrp="1"/>
          </p:cNvSpPr>
          <p:nvPr>
            <p:ph type="subTitle" idx="1"/>
          </p:nvPr>
        </p:nvSpPr>
        <p:spPr/>
        <p:txBody>
          <a:bodyPr>
            <a:normAutofit fontScale="92500" lnSpcReduction="20000"/>
          </a:bodyPr>
          <a:lstStyle/>
          <a:p>
            <a:r>
              <a:rPr lang="en-US"/>
              <a:t>How do computers "think" and operate?</a:t>
            </a:r>
          </a:p>
          <a:p>
            <a:r>
              <a:rPr lang="en-US" sz="1500">
                <a:ea typeface="+mn-lt"/>
                <a:cs typeface="+mn-lt"/>
              </a:rPr>
              <a:t>Terminology</a:t>
            </a:r>
            <a:endParaRPr lang="en-US"/>
          </a:p>
          <a:p>
            <a:r>
              <a:rPr lang="en-US"/>
              <a:t>Programming languages</a:t>
            </a:r>
          </a:p>
        </p:txBody>
      </p:sp>
      <p:sp>
        <p:nvSpPr>
          <p:cNvPr id="4" name="Date Placeholder 3">
            <a:extLst>
              <a:ext uri="{FF2B5EF4-FFF2-40B4-BE49-F238E27FC236}">
                <a16:creationId xmlns:a16="http://schemas.microsoft.com/office/drawing/2014/main" id="{C6B3B18C-07B8-208D-AA53-73E9C3B0B428}"/>
              </a:ext>
            </a:extLst>
          </p:cNvPr>
          <p:cNvSpPr>
            <a:spLocks noGrp="1"/>
          </p:cNvSpPr>
          <p:nvPr>
            <p:ph type="dt" sz="half" idx="10"/>
          </p:nvPr>
        </p:nvSpPr>
        <p:spPr/>
        <p:txBody>
          <a:bodyPr/>
          <a:lstStyle/>
          <a:p>
            <a:fld id="{19AD5C25-A224-4658-A2DA-B40C9DDADC11}" type="datetime1">
              <a:rPr lang="en-US"/>
              <a:t>8/22/24</a:t>
            </a:fld>
            <a:endParaRPr lang="en-US"/>
          </a:p>
        </p:txBody>
      </p:sp>
      <p:sp>
        <p:nvSpPr>
          <p:cNvPr id="5" name="Footer Placeholder 4">
            <a:extLst>
              <a:ext uri="{FF2B5EF4-FFF2-40B4-BE49-F238E27FC236}">
                <a16:creationId xmlns:a16="http://schemas.microsoft.com/office/drawing/2014/main" id="{B307CCD2-B698-50E3-DC9C-3913534F8E5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A681B32-A22B-05CF-A772-4069527B0043}"/>
              </a:ext>
            </a:extLst>
          </p:cNvPr>
          <p:cNvSpPr>
            <a:spLocks noGrp="1"/>
          </p:cNvSpPr>
          <p:nvPr>
            <p:ph type="sldNum" sz="quarter" idx="12"/>
          </p:nvPr>
        </p:nvSpPr>
        <p:spPr/>
        <p:txBody>
          <a:bodyPr/>
          <a:lstStyle/>
          <a:p>
            <a:fld id="{5E4DE196-8A13-4FF7-A07E-102851959EAB}" type="slidenum">
              <a:rPr lang="en-US" dirty="0"/>
              <a:t>7</a:t>
            </a:fld>
            <a:endParaRPr lang="en-US"/>
          </a:p>
        </p:txBody>
      </p:sp>
    </p:spTree>
    <p:extLst>
      <p:ext uri="{BB962C8B-B14F-4D97-AF65-F5344CB8AC3E}">
        <p14:creationId xmlns:p14="http://schemas.microsoft.com/office/powerpoint/2010/main" val="19400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F008-1C3C-FCA1-695F-8BAB129FF119}"/>
              </a:ext>
            </a:extLst>
          </p:cNvPr>
          <p:cNvSpPr>
            <a:spLocks noGrp="1"/>
          </p:cNvSpPr>
          <p:nvPr>
            <p:ph type="title"/>
          </p:nvPr>
        </p:nvSpPr>
        <p:spPr/>
        <p:txBody>
          <a:bodyPr/>
          <a:lstStyle/>
          <a:p>
            <a:r>
              <a:rPr lang="en-US"/>
              <a:t>What is a Computer?</a:t>
            </a:r>
          </a:p>
        </p:txBody>
      </p:sp>
      <p:sp>
        <p:nvSpPr>
          <p:cNvPr id="4" name="Text Placeholder 3">
            <a:extLst>
              <a:ext uri="{FF2B5EF4-FFF2-40B4-BE49-F238E27FC236}">
                <a16:creationId xmlns:a16="http://schemas.microsoft.com/office/drawing/2014/main" id="{3B8A4F35-59DE-62D4-2D61-47729A829CA4}"/>
              </a:ext>
            </a:extLst>
          </p:cNvPr>
          <p:cNvSpPr>
            <a:spLocks noGrp="1"/>
          </p:cNvSpPr>
          <p:nvPr>
            <p:ph type="body" sz="half" idx="2"/>
          </p:nvPr>
        </p:nvSpPr>
        <p:spPr>
          <a:xfrm>
            <a:off x="839787" y="1939294"/>
            <a:ext cx="4705246" cy="3072443"/>
          </a:xfrm>
        </p:spPr>
        <p:txBody>
          <a:bodyPr vert="horz" lIns="91440" tIns="45720" rIns="91440" bIns="45720" rtlCol="0" anchor="b">
            <a:noAutofit/>
          </a:bodyPr>
          <a:lstStyle/>
          <a:p>
            <a:r>
              <a:rPr lang="en-US" sz="2000"/>
              <a:t>A device that processes data. It can:</a:t>
            </a:r>
          </a:p>
          <a:p>
            <a:pPr marL="285750" indent="-285750">
              <a:buFont typeface="Arial" panose="020B0604020202020204" pitchFamily="34" charset="0"/>
              <a:buChar char="•"/>
            </a:pPr>
            <a:r>
              <a:rPr lang="en-US" sz="2000"/>
              <a:t>Execute software programs</a:t>
            </a:r>
          </a:p>
          <a:p>
            <a:pPr marL="285750" indent="-285750">
              <a:buFont typeface="Arial" panose="020B0604020202020204" pitchFamily="34" charset="0"/>
              <a:buChar char="•"/>
            </a:pPr>
            <a:r>
              <a:rPr lang="en-US" sz="2000"/>
              <a:t>Perform mathematical operations</a:t>
            </a:r>
          </a:p>
          <a:p>
            <a:pPr marL="285750" indent="-285750">
              <a:buFont typeface="Arial" panose="020B0604020202020204" pitchFamily="34" charset="0"/>
              <a:buChar char="•"/>
            </a:pPr>
            <a:r>
              <a:rPr lang="en-US" sz="2000"/>
              <a:t>Transmit data via a computer network system</a:t>
            </a:r>
          </a:p>
          <a:p>
            <a:pPr marL="285750" indent="-285750">
              <a:buFont typeface="Arial" panose="020B0604020202020204" pitchFamily="34" charset="0"/>
              <a:buChar char="•"/>
            </a:pPr>
            <a:r>
              <a:rPr lang="en-US" sz="2000"/>
              <a:t>Assist in daily activities</a:t>
            </a:r>
          </a:p>
        </p:txBody>
      </p:sp>
      <p:sp>
        <p:nvSpPr>
          <p:cNvPr id="5" name="Date Placeholder 4">
            <a:extLst>
              <a:ext uri="{FF2B5EF4-FFF2-40B4-BE49-F238E27FC236}">
                <a16:creationId xmlns:a16="http://schemas.microsoft.com/office/drawing/2014/main" id="{0586CEDF-8A53-CF89-345B-9552C012CFCA}"/>
              </a:ext>
            </a:extLst>
          </p:cNvPr>
          <p:cNvSpPr>
            <a:spLocks noGrp="1"/>
          </p:cNvSpPr>
          <p:nvPr>
            <p:ph type="dt" sz="half" idx="10"/>
          </p:nvPr>
        </p:nvSpPr>
        <p:spPr/>
        <p:txBody>
          <a:bodyPr/>
          <a:lstStyle/>
          <a:p>
            <a:fld id="{806B7149-0F16-4236-99C4-A8AFB85A9574}" type="datetime1">
              <a:rPr lang="en-US" smtClean="0"/>
              <a:t>8/22/24</a:t>
            </a:fld>
            <a:endParaRPr lang="en-US"/>
          </a:p>
        </p:txBody>
      </p:sp>
      <p:sp>
        <p:nvSpPr>
          <p:cNvPr id="6" name="Footer Placeholder 5">
            <a:extLst>
              <a:ext uri="{FF2B5EF4-FFF2-40B4-BE49-F238E27FC236}">
                <a16:creationId xmlns:a16="http://schemas.microsoft.com/office/drawing/2014/main" id="{B74FF674-D070-2C22-DF13-A5292D027B8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8E73826E-C419-6E72-1A8C-F0A0D85CB59E}"/>
              </a:ext>
            </a:extLst>
          </p:cNvPr>
          <p:cNvSpPr>
            <a:spLocks noGrp="1"/>
          </p:cNvSpPr>
          <p:nvPr>
            <p:ph type="sldNum" sz="quarter" idx="12"/>
          </p:nvPr>
        </p:nvSpPr>
        <p:spPr/>
        <p:txBody>
          <a:bodyPr/>
          <a:lstStyle/>
          <a:p>
            <a:fld id="{5E4DE196-8A13-4FF7-A07E-102851959EAB}" type="slidenum">
              <a:rPr lang="en-US" smtClean="0"/>
              <a:t>8</a:t>
            </a:fld>
            <a:endParaRPr lang="en-US"/>
          </a:p>
        </p:txBody>
      </p:sp>
      <p:pic>
        <p:nvPicPr>
          <p:cNvPr id="1026" name="Picture 2" descr="Unbranded Laptop Without Logo - NovaCustom">
            <a:extLst>
              <a:ext uri="{FF2B5EF4-FFF2-40B4-BE49-F238E27FC236}">
                <a16:creationId xmlns:a16="http://schemas.microsoft.com/office/drawing/2014/main" id="{9F0EB366-DF20-9E5A-410E-A155B5FC5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6525"/>
            <a:ext cx="5444116" cy="3046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ic Mobile Phone Hand Isolated ...">
            <a:extLst>
              <a:ext uri="{FF2B5EF4-FFF2-40B4-BE49-F238E27FC236}">
                <a16:creationId xmlns:a16="http://schemas.microsoft.com/office/drawing/2014/main" id="{D3711738-6087-D5DA-E8F9-70CB3D11A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423" y="3785708"/>
            <a:ext cx="3652037" cy="243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6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8743-B436-AFFF-EFE1-10E343E15F81}"/>
              </a:ext>
            </a:extLst>
          </p:cNvPr>
          <p:cNvSpPr>
            <a:spLocks noGrp="1"/>
          </p:cNvSpPr>
          <p:nvPr>
            <p:ph type="title"/>
          </p:nvPr>
        </p:nvSpPr>
        <p:spPr>
          <a:xfrm>
            <a:off x="871108" y="283445"/>
            <a:ext cx="10449784" cy="1265928"/>
          </a:xfrm>
        </p:spPr>
        <p:txBody>
          <a:bodyPr anchor="b">
            <a:normAutofit/>
          </a:bodyPr>
          <a:lstStyle/>
          <a:p>
            <a:r>
              <a:rPr lang="en-US"/>
              <a:t>Basic von Neumann Architecture</a:t>
            </a:r>
          </a:p>
        </p:txBody>
      </p:sp>
      <p:pic>
        <p:nvPicPr>
          <p:cNvPr id="7" name="Picture 6" descr="Diagram of Computer Science - 3. Computer Architecture | Quizlet">
            <a:extLst>
              <a:ext uri="{FF2B5EF4-FFF2-40B4-BE49-F238E27FC236}">
                <a16:creationId xmlns:a16="http://schemas.microsoft.com/office/drawing/2014/main" id="{15159748-5325-30A8-46F3-076D767AF32E}"/>
              </a:ext>
            </a:extLst>
          </p:cNvPr>
          <p:cNvPicPr>
            <a:picLocks noChangeAspect="1"/>
          </p:cNvPicPr>
          <p:nvPr/>
        </p:nvPicPr>
        <p:blipFill>
          <a:blip r:embed="rId3"/>
          <a:stretch>
            <a:fillRect/>
          </a:stretch>
        </p:blipFill>
        <p:spPr>
          <a:xfrm>
            <a:off x="2935676" y="1963911"/>
            <a:ext cx="5911070" cy="4392480"/>
          </a:xfrm>
          <a:prstGeom prst="rect">
            <a:avLst/>
          </a:prstGeom>
          <a:noFill/>
        </p:spPr>
      </p:pic>
      <p:sp>
        <p:nvSpPr>
          <p:cNvPr id="4" name="Date Placeholder 3">
            <a:extLst>
              <a:ext uri="{FF2B5EF4-FFF2-40B4-BE49-F238E27FC236}">
                <a16:creationId xmlns:a16="http://schemas.microsoft.com/office/drawing/2014/main" id="{A706D166-397C-49D8-9F68-A0A668C1B57F}"/>
              </a:ext>
            </a:extLst>
          </p:cNvPr>
          <p:cNvSpPr>
            <a:spLocks noGrp="1"/>
          </p:cNvSpPr>
          <p:nvPr>
            <p:ph type="dt" sz="half" idx="10"/>
          </p:nvPr>
        </p:nvSpPr>
        <p:spPr>
          <a:xfrm>
            <a:off x="877824" y="6356350"/>
            <a:ext cx="2743200" cy="365125"/>
          </a:xfrm>
        </p:spPr>
        <p:txBody>
          <a:bodyPr anchor="ctr">
            <a:normAutofit/>
          </a:bodyPr>
          <a:lstStyle/>
          <a:p>
            <a:pPr>
              <a:spcAft>
                <a:spcPts val="600"/>
              </a:spcAft>
            </a:pPr>
            <a:fld id="{B71EB62D-42C4-4D50-A922-329AED7C16B8}" type="datetime1">
              <a:rPr lang="en-US"/>
              <a:pPr>
                <a:spcAft>
                  <a:spcPts val="600"/>
                </a:spcAft>
              </a:pPr>
              <a:t>8/22/24</a:t>
            </a:fld>
            <a:endParaRPr lang="en-US"/>
          </a:p>
        </p:txBody>
      </p:sp>
      <p:sp>
        <p:nvSpPr>
          <p:cNvPr id="5" name="Footer Placeholder 4">
            <a:extLst>
              <a:ext uri="{FF2B5EF4-FFF2-40B4-BE49-F238E27FC236}">
                <a16:creationId xmlns:a16="http://schemas.microsoft.com/office/drawing/2014/main" id="{B6BE2629-0EBD-0805-0FCF-291EA46D1EB5}"/>
              </a:ext>
            </a:extLst>
          </p:cNvPr>
          <p:cNvSpPr>
            <a:spLocks noGrp="1"/>
          </p:cNvSpPr>
          <p:nvPr>
            <p:ph type="ftr" sz="quarter" idx="11"/>
          </p:nvPr>
        </p:nvSpPr>
        <p:spPr>
          <a:xfrm>
            <a:off x="7132320" y="6356350"/>
            <a:ext cx="4297680"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C79F1924-B373-85DE-3EC0-07A9A7CAF2D7}"/>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5E4DE196-8A13-4FF7-A07E-102851959EAB}" type="slidenum">
              <a:rPr lang="en-US" dirty="0"/>
              <a:pPr>
                <a:spcAft>
                  <a:spcPts val="600"/>
                </a:spcAft>
              </a:pPr>
              <a:t>9</a:t>
            </a:fld>
            <a:endParaRPr lang="en-US"/>
          </a:p>
        </p:txBody>
      </p:sp>
      <p:sp>
        <p:nvSpPr>
          <p:cNvPr id="10" name="TextBox 9">
            <a:extLst>
              <a:ext uri="{FF2B5EF4-FFF2-40B4-BE49-F238E27FC236}">
                <a16:creationId xmlns:a16="http://schemas.microsoft.com/office/drawing/2014/main" id="{BFEB636A-5E2F-9525-E763-EBABD3E8952D}"/>
              </a:ext>
            </a:extLst>
          </p:cNvPr>
          <p:cNvSpPr txBox="1"/>
          <p:nvPr/>
        </p:nvSpPr>
        <p:spPr>
          <a:xfrm>
            <a:off x="3042556" y="4980214"/>
            <a:ext cx="15675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Mouse</a:t>
            </a:r>
          </a:p>
          <a:p>
            <a:pPr marL="285750" indent="-285750" algn="l">
              <a:buFont typeface="Arial"/>
              <a:buChar char="•"/>
            </a:pPr>
            <a:r>
              <a:rPr lang="en-US"/>
              <a:t>Keyboard</a:t>
            </a:r>
          </a:p>
          <a:p>
            <a:pPr marL="285750" indent="-285750">
              <a:buFont typeface="Arial"/>
              <a:buChar char="•"/>
            </a:pPr>
            <a:r>
              <a:rPr lang="en-US"/>
              <a:t>Trackpad</a:t>
            </a:r>
          </a:p>
        </p:txBody>
      </p:sp>
      <p:sp>
        <p:nvSpPr>
          <p:cNvPr id="11" name="TextBox 10">
            <a:extLst>
              <a:ext uri="{FF2B5EF4-FFF2-40B4-BE49-F238E27FC236}">
                <a16:creationId xmlns:a16="http://schemas.microsoft.com/office/drawing/2014/main" id="{ADD098BA-E7EF-0853-0DEB-362A8CDE94D3}"/>
              </a:ext>
            </a:extLst>
          </p:cNvPr>
          <p:cNvSpPr txBox="1"/>
          <p:nvPr/>
        </p:nvSpPr>
        <p:spPr>
          <a:xfrm>
            <a:off x="7277099" y="4980214"/>
            <a:ext cx="15675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Display</a:t>
            </a:r>
          </a:p>
          <a:p>
            <a:pPr marL="285750" indent="-285750">
              <a:buFont typeface="Arial"/>
              <a:buChar char="•"/>
            </a:pPr>
            <a:r>
              <a:rPr lang="en-US"/>
              <a:t>Speakers</a:t>
            </a:r>
          </a:p>
          <a:p>
            <a:pPr marL="285750" indent="-285750">
              <a:buFont typeface="Arial"/>
              <a:buChar char="•"/>
            </a:pPr>
            <a:r>
              <a:rPr lang="en-US"/>
              <a:t>Printers</a:t>
            </a:r>
          </a:p>
          <a:p>
            <a:pPr marL="285750" indent="-285750">
              <a:buFont typeface="Arial"/>
              <a:buChar char="•"/>
            </a:pPr>
            <a:endParaRPr lang="en-US"/>
          </a:p>
        </p:txBody>
      </p:sp>
    </p:spTree>
    <p:extLst>
      <p:ext uri="{BB962C8B-B14F-4D97-AF65-F5344CB8AC3E}">
        <p14:creationId xmlns:p14="http://schemas.microsoft.com/office/powerpoint/2010/main" val="3537764709"/>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TotalTime>
  <Words>1143</Words>
  <Application>Microsoft Macintosh PowerPoint</Application>
  <PresentationFormat>Widescreen</PresentationFormat>
  <Paragraphs>212</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 Light</vt:lpstr>
      <vt:lpstr>Arial</vt:lpstr>
      <vt:lpstr>Calibri</vt:lpstr>
      <vt:lpstr>Courier New</vt:lpstr>
      <vt:lpstr>Walbaum Display</vt:lpstr>
      <vt:lpstr>Wingdings</vt:lpstr>
      <vt:lpstr>BohoVogueVTI</vt:lpstr>
      <vt:lpstr>CPSC 230: Intro to Computer Science Day 1</vt:lpstr>
      <vt:lpstr>Graduate Student Instructor &amp; EECS Masters Student</vt:lpstr>
      <vt:lpstr>Experience: Cadence Design Systems Internship</vt:lpstr>
      <vt:lpstr>Classroom discussion</vt:lpstr>
      <vt:lpstr>Quick Syllabus Overview</vt:lpstr>
      <vt:lpstr>Questions?</vt:lpstr>
      <vt:lpstr>Day 2: Computer Basics</vt:lpstr>
      <vt:lpstr>What is a Computer?</vt:lpstr>
      <vt:lpstr>Basic von Neumann Architecture</vt:lpstr>
      <vt:lpstr>Basic Computer Components</vt:lpstr>
      <vt:lpstr>PowerPoint Presentation</vt:lpstr>
      <vt:lpstr>What is Programming?</vt:lpstr>
      <vt:lpstr>Terminology</vt:lpstr>
      <vt:lpstr>Programming Languages</vt:lpstr>
      <vt:lpstr>Why is CS Important?</vt:lpstr>
      <vt:lpstr>Cool Application: Short Demo</vt:lpstr>
      <vt:lpstr>Day 3: Python Introduction &amp; Environment Setup</vt:lpstr>
      <vt:lpstr>Why Python?</vt:lpstr>
      <vt:lpstr>The Power of Python</vt:lpstr>
      <vt:lpstr>Text Editors &amp; Setup</vt:lpstr>
      <vt:lpstr>Hello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Samuel Bernsen</cp:lastModifiedBy>
  <cp:revision>4</cp:revision>
  <dcterms:created xsi:type="dcterms:W3CDTF">2024-08-01T20:29:44Z</dcterms:created>
  <dcterms:modified xsi:type="dcterms:W3CDTF">2024-08-23T03:40:09Z</dcterms:modified>
</cp:coreProperties>
</file>